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79" r:id="rId3"/>
    <p:sldId id="297" r:id="rId4"/>
    <p:sldId id="298" r:id="rId5"/>
    <p:sldId id="258" r:id="rId6"/>
    <p:sldId id="299" r:id="rId7"/>
    <p:sldId id="265" r:id="rId8"/>
    <p:sldId id="301" r:id="rId9"/>
    <p:sldId id="264" r:id="rId10"/>
    <p:sldId id="300" r:id="rId11"/>
    <p:sldId id="269" r:id="rId12"/>
    <p:sldId id="270" r:id="rId13"/>
    <p:sldId id="277" r:id="rId14"/>
    <p:sldId id="292" r:id="rId15"/>
    <p:sldId id="287" r:id="rId16"/>
    <p:sldId id="288" r:id="rId17"/>
    <p:sldId id="278" r:id="rId18"/>
    <p:sldId id="280" r:id="rId19"/>
    <p:sldId id="260" r:id="rId20"/>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2947"/>
  </p:normalViewPr>
  <p:slideViewPr>
    <p:cSldViewPr snapToGrid="0">
      <p:cViewPr varScale="1">
        <p:scale>
          <a:sx n="102" d="100"/>
          <a:sy n="102" d="100"/>
        </p:scale>
        <p:origin x="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B53A9-C6FF-B74D-B3BE-28FB8E467FC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130D7E31-92E0-B14E-B84D-4D0AAB2735A8}">
      <dgm:prSet phldrT="[Text]" custT="1"/>
      <dgm:spPr/>
      <dgm:t>
        <a:bodyPr/>
        <a:lstStyle/>
        <a:p>
          <a:r>
            <a:rPr lang="en-US" sz="2800" b="1" dirty="0">
              <a:solidFill>
                <a:srgbClr val="FFFF00"/>
              </a:solidFill>
              <a:latin typeface="Roboto" panose="02000000000000000000" pitchFamily="2" charset="0"/>
              <a:ea typeface="Roboto" panose="02000000000000000000" pitchFamily="2" charset="0"/>
              <a:cs typeface="Roboto" panose="02000000000000000000" pitchFamily="2" charset="0"/>
            </a:rPr>
            <a:t>1. GIỚI THIỆU TỔNG QUAN</a:t>
          </a:r>
        </a:p>
      </dgm:t>
    </dgm:pt>
    <dgm:pt modelId="{248187C9-32DE-A649-9303-F30B1F5473D1}" type="parTrans" cxnId="{00EFD624-CB43-1443-99E0-33757FAE55DD}">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F5310645-9C9B-F442-B7A7-B9A70BD265C7}" type="sibTrans" cxnId="{00EFD624-CB43-1443-99E0-33757FAE55DD}">
      <dgm:prSet custT="1"/>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7F5192F1-D07C-884D-9717-3D4359B7B7EA}">
      <dgm:prSet phldrT="[Text]" custT="1"/>
      <dgm:spPr/>
      <dgm:t>
        <a:bodyPr spcFirstLastPara="0" vert="horz" wrap="square" lIns="247650" tIns="247650" rIns="247650" bIns="247650" numCol="1" spcCol="1270" anchor="ctr" anchorCtr="0"/>
        <a:lstStyle/>
        <a:p>
          <a:r>
            <a:rPr lang="en-US" sz="2800" b="1" kern="1200" dirty="0">
              <a:latin typeface="Roboto" panose="02000000000000000000" pitchFamily="2" charset="0"/>
              <a:ea typeface="Roboto" panose="02000000000000000000" pitchFamily="2" charset="0"/>
              <a:cs typeface="Roboto" panose="02000000000000000000" pitchFamily="2" charset="0"/>
            </a:rPr>
            <a:t>2. CƠ SỞ LÝ LUẬN</a:t>
          </a:r>
        </a:p>
      </dgm:t>
    </dgm:pt>
    <dgm:pt modelId="{72A5BABC-C48D-0549-9DDB-9F34F9F29A60}" type="parTrans" cxnId="{37E847B5-23FD-584E-996A-FC102E28705D}">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98E3C0E2-66A2-A445-A100-11C2725CEB73}" type="sibTrans" cxnId="{37E847B5-23FD-584E-996A-FC102E28705D}">
      <dgm:prSet custT="1"/>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AA7C2E5B-D30B-2C45-BA21-2EBECCE932D8}">
      <dgm:prSet phldrT="[Text]" custT="1"/>
      <dgm:spPr/>
      <dgm:t>
        <a:bodyPr spcFirstLastPara="0" vert="horz" wrap="square" lIns="247650" tIns="247650" rIns="247650" bIns="247650" numCol="1" spcCol="1270" anchor="ctr" anchorCtr="0"/>
        <a:lstStyle/>
        <a:p>
          <a:pPr marL="0" lvl="0" indent="0" defTabSz="2889250">
            <a:spcBef>
              <a:spcPct val="0"/>
            </a:spcBef>
            <a:spcAft>
              <a:spcPct val="35000"/>
            </a:spcAft>
            <a:buNone/>
          </a:pPr>
          <a:r>
            <a:rPr lang="en-US" sz="2800" b="1" kern="1200" dirty="0">
              <a:latin typeface="Roboto" panose="02000000000000000000" pitchFamily="2" charset="0"/>
              <a:ea typeface="Roboto" panose="02000000000000000000" pitchFamily="2" charset="0"/>
              <a:cs typeface="Roboto" panose="02000000000000000000" pitchFamily="2" charset="0"/>
            </a:rPr>
            <a:t>3. PHƯƠNG PHÁP NGHIÊN CỨU</a:t>
          </a:r>
        </a:p>
      </dgm:t>
    </dgm:pt>
    <dgm:pt modelId="{B4821642-E3AE-2648-8F87-2DABBB7706C6}" type="parTrans" cxnId="{BC5A6377-C15C-244E-B523-BE4A5C085188}">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B89C3292-2363-8E4B-9C78-CE5BD862E96F}" type="sibTrans" cxnId="{BC5A6377-C15C-244E-B523-BE4A5C085188}">
      <dgm:prSet custT="1"/>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2BB87306-B920-E349-9633-C9978E4B1AA0}">
      <dgm:prSet phldrT="[Text]" custT="1"/>
      <dgm:spPr/>
      <dgm:t>
        <a:bodyPr spcFirstLastPara="0" vert="horz" wrap="square" lIns="247650" tIns="247650" rIns="247650" bIns="247650" numCol="1" spcCol="1270" anchor="ctr" anchorCtr="0"/>
        <a:lstStyle/>
        <a:p>
          <a:pPr marL="0" lvl="0" indent="0" defTabSz="2889250">
            <a:spcBef>
              <a:spcPct val="0"/>
            </a:spcBef>
            <a:spcAft>
              <a:spcPct val="35000"/>
            </a:spcAft>
            <a:buNone/>
          </a:pPr>
          <a:r>
            <a:rPr lang="en-US" sz="2800" b="1" kern="1200" dirty="0">
              <a:latin typeface="Roboto" panose="02000000000000000000" pitchFamily="2" charset="0"/>
              <a:ea typeface="Roboto" panose="02000000000000000000" pitchFamily="2" charset="0"/>
              <a:cs typeface="Roboto" panose="02000000000000000000" pitchFamily="2" charset="0"/>
            </a:rPr>
            <a:t>4. KẾT QUẢ</a:t>
          </a:r>
        </a:p>
      </dgm:t>
    </dgm:pt>
    <dgm:pt modelId="{0E503377-8347-7144-BB1E-2A5CC960B3F5}" type="parTrans" cxnId="{CF5011F0-CBCA-3F40-878B-AB43075D79CF}">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DAE98663-5512-2A40-9B3B-1B4CA5B03893}" type="sibTrans" cxnId="{CF5011F0-CBCA-3F40-878B-AB43075D79CF}">
      <dgm:prSet custT="1"/>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70B5E498-AF0C-F748-B1CC-2FF509D5B972}">
      <dgm:prSet phldrT="[Text]" custT="1"/>
      <dgm:spPr/>
      <dgm:t>
        <a:bodyPr spcFirstLastPara="0" vert="horz" wrap="square" lIns="247650" tIns="247650" rIns="247650" bIns="247650" numCol="1" spcCol="1270" anchor="ctr" anchorCtr="0"/>
        <a:lstStyle/>
        <a:p>
          <a:pPr marL="0" lvl="0" indent="0" defTabSz="2889250">
            <a:spcBef>
              <a:spcPct val="0"/>
            </a:spcBef>
            <a:spcAft>
              <a:spcPct val="35000"/>
            </a:spcAft>
            <a:buNone/>
          </a:pPr>
          <a:r>
            <a:rPr lang="en-US" sz="2800" b="1" kern="1200">
              <a:latin typeface="Roboto" panose="02000000000000000000" pitchFamily="2" charset="0"/>
              <a:ea typeface="Roboto" panose="02000000000000000000" pitchFamily="2" charset="0"/>
              <a:cs typeface="Roboto" panose="02000000000000000000" pitchFamily="2" charset="0"/>
            </a:rPr>
            <a:t>05. KẾT LUẬN &amp; ĐỀ XUẤT</a:t>
          </a:r>
        </a:p>
      </dgm:t>
    </dgm:pt>
    <dgm:pt modelId="{8783F6AF-8901-474C-BE2F-1B91557F6151}" type="parTrans" cxnId="{A3DC49C6-DBEF-4443-877E-884C6E4FC014}">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70D8796F-0272-EE4A-8B7C-D40971CF2BE7}" type="sibTrans" cxnId="{A3DC49C6-DBEF-4443-877E-884C6E4FC014}">
      <dgm:prSet/>
      <dgm:spPr/>
      <dgm:t>
        <a:bodyPr/>
        <a:lstStyle/>
        <a:p>
          <a:endParaRPr lang="en-US" sz="2800">
            <a:latin typeface="Roboto" panose="02000000000000000000" pitchFamily="2" charset="0"/>
            <a:ea typeface="Roboto" panose="02000000000000000000" pitchFamily="2" charset="0"/>
            <a:cs typeface="Roboto" panose="02000000000000000000" pitchFamily="2" charset="0"/>
          </a:endParaRPr>
        </a:p>
      </dgm:t>
    </dgm:pt>
    <dgm:pt modelId="{3293E913-F01B-7E4B-A695-23B0C51A5B51}" type="pres">
      <dgm:prSet presAssocID="{373B53A9-C6FF-B74D-B3BE-28FB8E467FC8}" presName="outerComposite" presStyleCnt="0">
        <dgm:presLayoutVars>
          <dgm:chMax val="5"/>
          <dgm:dir/>
          <dgm:resizeHandles val="exact"/>
        </dgm:presLayoutVars>
      </dgm:prSet>
      <dgm:spPr/>
    </dgm:pt>
    <dgm:pt modelId="{217E200A-5567-AD4D-ABF1-3A82D988B575}" type="pres">
      <dgm:prSet presAssocID="{373B53A9-C6FF-B74D-B3BE-28FB8E467FC8}" presName="dummyMaxCanvas" presStyleCnt="0">
        <dgm:presLayoutVars/>
      </dgm:prSet>
      <dgm:spPr/>
    </dgm:pt>
    <dgm:pt modelId="{28A0AB11-369F-8B43-A486-2B7EC84CB3AF}" type="pres">
      <dgm:prSet presAssocID="{373B53A9-C6FF-B74D-B3BE-28FB8E467FC8}" presName="FiveNodes_1" presStyleLbl="node1" presStyleIdx="0" presStyleCnt="5">
        <dgm:presLayoutVars>
          <dgm:bulletEnabled val="1"/>
        </dgm:presLayoutVars>
      </dgm:prSet>
      <dgm:spPr/>
    </dgm:pt>
    <dgm:pt modelId="{4837BCEC-8643-0E4F-8ADC-E1C484FA76F9}" type="pres">
      <dgm:prSet presAssocID="{373B53A9-C6FF-B74D-B3BE-28FB8E467FC8}" presName="FiveNodes_2" presStyleLbl="node1" presStyleIdx="1" presStyleCnt="5">
        <dgm:presLayoutVars>
          <dgm:bulletEnabled val="1"/>
        </dgm:presLayoutVars>
      </dgm:prSet>
      <dgm:spPr/>
    </dgm:pt>
    <dgm:pt modelId="{7911D59C-49DC-E241-B569-23FF09FA79DD}" type="pres">
      <dgm:prSet presAssocID="{373B53A9-C6FF-B74D-B3BE-28FB8E467FC8}" presName="FiveNodes_3" presStyleLbl="node1" presStyleIdx="2" presStyleCnt="5">
        <dgm:presLayoutVars>
          <dgm:bulletEnabled val="1"/>
        </dgm:presLayoutVars>
      </dgm:prSet>
      <dgm:spPr/>
    </dgm:pt>
    <dgm:pt modelId="{5E7BC4D6-B2F1-C84C-9CAA-A062D576EF9A}" type="pres">
      <dgm:prSet presAssocID="{373B53A9-C6FF-B74D-B3BE-28FB8E467FC8}" presName="FiveNodes_4" presStyleLbl="node1" presStyleIdx="3" presStyleCnt="5">
        <dgm:presLayoutVars>
          <dgm:bulletEnabled val="1"/>
        </dgm:presLayoutVars>
      </dgm:prSet>
      <dgm:spPr/>
    </dgm:pt>
    <dgm:pt modelId="{27A29F59-81F6-284A-88B1-FB3EE43461ED}" type="pres">
      <dgm:prSet presAssocID="{373B53A9-C6FF-B74D-B3BE-28FB8E467FC8}" presName="FiveNodes_5" presStyleLbl="node1" presStyleIdx="4" presStyleCnt="5">
        <dgm:presLayoutVars>
          <dgm:bulletEnabled val="1"/>
        </dgm:presLayoutVars>
      </dgm:prSet>
      <dgm:spPr/>
    </dgm:pt>
    <dgm:pt modelId="{1F340A25-B7DF-484F-9114-27D1474670FF}" type="pres">
      <dgm:prSet presAssocID="{373B53A9-C6FF-B74D-B3BE-28FB8E467FC8}" presName="FiveConn_1-2" presStyleLbl="fgAccFollowNode1" presStyleIdx="0" presStyleCnt="4">
        <dgm:presLayoutVars>
          <dgm:bulletEnabled val="1"/>
        </dgm:presLayoutVars>
      </dgm:prSet>
      <dgm:spPr/>
    </dgm:pt>
    <dgm:pt modelId="{C13086DE-6BC9-8842-832A-470D2F058A63}" type="pres">
      <dgm:prSet presAssocID="{373B53A9-C6FF-B74D-B3BE-28FB8E467FC8}" presName="FiveConn_2-3" presStyleLbl="fgAccFollowNode1" presStyleIdx="1" presStyleCnt="4">
        <dgm:presLayoutVars>
          <dgm:bulletEnabled val="1"/>
        </dgm:presLayoutVars>
      </dgm:prSet>
      <dgm:spPr/>
    </dgm:pt>
    <dgm:pt modelId="{94ACB551-584B-4C42-994E-A72276253FB4}" type="pres">
      <dgm:prSet presAssocID="{373B53A9-C6FF-B74D-B3BE-28FB8E467FC8}" presName="FiveConn_3-4" presStyleLbl="fgAccFollowNode1" presStyleIdx="2" presStyleCnt="4">
        <dgm:presLayoutVars>
          <dgm:bulletEnabled val="1"/>
        </dgm:presLayoutVars>
      </dgm:prSet>
      <dgm:spPr/>
    </dgm:pt>
    <dgm:pt modelId="{8003796F-9C8D-AF4E-B704-515A4DB439E7}" type="pres">
      <dgm:prSet presAssocID="{373B53A9-C6FF-B74D-B3BE-28FB8E467FC8}" presName="FiveConn_4-5" presStyleLbl="fgAccFollowNode1" presStyleIdx="3" presStyleCnt="4">
        <dgm:presLayoutVars>
          <dgm:bulletEnabled val="1"/>
        </dgm:presLayoutVars>
      </dgm:prSet>
      <dgm:spPr/>
    </dgm:pt>
    <dgm:pt modelId="{137280D2-8252-B147-A45C-26AAC06CA574}" type="pres">
      <dgm:prSet presAssocID="{373B53A9-C6FF-B74D-B3BE-28FB8E467FC8}" presName="FiveNodes_1_text" presStyleLbl="node1" presStyleIdx="4" presStyleCnt="5">
        <dgm:presLayoutVars>
          <dgm:bulletEnabled val="1"/>
        </dgm:presLayoutVars>
      </dgm:prSet>
      <dgm:spPr/>
    </dgm:pt>
    <dgm:pt modelId="{E6DBC6B1-0AB5-E14E-8366-063FBE5004D1}" type="pres">
      <dgm:prSet presAssocID="{373B53A9-C6FF-B74D-B3BE-28FB8E467FC8}" presName="FiveNodes_2_text" presStyleLbl="node1" presStyleIdx="4" presStyleCnt="5">
        <dgm:presLayoutVars>
          <dgm:bulletEnabled val="1"/>
        </dgm:presLayoutVars>
      </dgm:prSet>
      <dgm:spPr/>
    </dgm:pt>
    <dgm:pt modelId="{0BD7A63C-5B5D-D847-B1E6-B549D2A4721D}" type="pres">
      <dgm:prSet presAssocID="{373B53A9-C6FF-B74D-B3BE-28FB8E467FC8}" presName="FiveNodes_3_text" presStyleLbl="node1" presStyleIdx="4" presStyleCnt="5">
        <dgm:presLayoutVars>
          <dgm:bulletEnabled val="1"/>
        </dgm:presLayoutVars>
      </dgm:prSet>
      <dgm:spPr/>
    </dgm:pt>
    <dgm:pt modelId="{23E18CD3-01C6-204F-87DF-49D04EE8478E}" type="pres">
      <dgm:prSet presAssocID="{373B53A9-C6FF-B74D-B3BE-28FB8E467FC8}" presName="FiveNodes_4_text" presStyleLbl="node1" presStyleIdx="4" presStyleCnt="5">
        <dgm:presLayoutVars>
          <dgm:bulletEnabled val="1"/>
        </dgm:presLayoutVars>
      </dgm:prSet>
      <dgm:spPr/>
    </dgm:pt>
    <dgm:pt modelId="{59C110D6-C276-A547-ADFC-D3E32E230E49}" type="pres">
      <dgm:prSet presAssocID="{373B53A9-C6FF-B74D-B3BE-28FB8E467FC8}" presName="FiveNodes_5_text" presStyleLbl="node1" presStyleIdx="4" presStyleCnt="5">
        <dgm:presLayoutVars>
          <dgm:bulletEnabled val="1"/>
        </dgm:presLayoutVars>
      </dgm:prSet>
      <dgm:spPr/>
    </dgm:pt>
  </dgm:ptLst>
  <dgm:cxnLst>
    <dgm:cxn modelId="{00EFD624-CB43-1443-99E0-33757FAE55DD}" srcId="{373B53A9-C6FF-B74D-B3BE-28FB8E467FC8}" destId="{130D7E31-92E0-B14E-B84D-4D0AAB2735A8}" srcOrd="0" destOrd="0" parTransId="{248187C9-32DE-A649-9303-F30B1F5473D1}" sibTransId="{F5310645-9C9B-F442-B7A7-B9A70BD265C7}"/>
    <dgm:cxn modelId="{24756037-2819-7F4F-94A5-D44DE1040501}" type="presOf" srcId="{373B53A9-C6FF-B74D-B3BE-28FB8E467FC8}" destId="{3293E913-F01B-7E4B-A695-23B0C51A5B51}" srcOrd="0" destOrd="0" presId="urn:microsoft.com/office/officeart/2005/8/layout/vProcess5"/>
    <dgm:cxn modelId="{56320657-8023-7443-AE09-F15BDD1F247B}" type="presOf" srcId="{98E3C0E2-66A2-A445-A100-11C2725CEB73}" destId="{C13086DE-6BC9-8842-832A-470D2F058A63}" srcOrd="0" destOrd="0" presId="urn:microsoft.com/office/officeart/2005/8/layout/vProcess5"/>
    <dgm:cxn modelId="{1143CA5A-7DA0-154D-BA98-63731BD7C85C}" type="presOf" srcId="{AA7C2E5B-D30B-2C45-BA21-2EBECCE932D8}" destId="{7911D59C-49DC-E241-B569-23FF09FA79DD}" srcOrd="0" destOrd="0" presId="urn:microsoft.com/office/officeart/2005/8/layout/vProcess5"/>
    <dgm:cxn modelId="{99EC4060-B693-F34A-BF4E-A7FEE545D8BB}" type="presOf" srcId="{2BB87306-B920-E349-9633-C9978E4B1AA0}" destId="{5E7BC4D6-B2F1-C84C-9CAA-A062D576EF9A}" srcOrd="0" destOrd="0" presId="urn:microsoft.com/office/officeart/2005/8/layout/vProcess5"/>
    <dgm:cxn modelId="{BC798C63-A4E7-074A-A166-DEAF7D9A857C}" type="presOf" srcId="{B89C3292-2363-8E4B-9C78-CE5BD862E96F}" destId="{94ACB551-584B-4C42-994E-A72276253FB4}" srcOrd="0" destOrd="0" presId="urn:microsoft.com/office/officeart/2005/8/layout/vProcess5"/>
    <dgm:cxn modelId="{BC5A6377-C15C-244E-B523-BE4A5C085188}" srcId="{373B53A9-C6FF-B74D-B3BE-28FB8E467FC8}" destId="{AA7C2E5B-D30B-2C45-BA21-2EBECCE932D8}" srcOrd="2" destOrd="0" parTransId="{B4821642-E3AE-2648-8F87-2DABBB7706C6}" sibTransId="{B89C3292-2363-8E4B-9C78-CE5BD862E96F}"/>
    <dgm:cxn modelId="{88ECD294-C63F-FC4C-AE70-D794342E6907}" type="presOf" srcId="{130D7E31-92E0-B14E-B84D-4D0AAB2735A8}" destId="{28A0AB11-369F-8B43-A486-2B7EC84CB3AF}" srcOrd="0" destOrd="0" presId="urn:microsoft.com/office/officeart/2005/8/layout/vProcess5"/>
    <dgm:cxn modelId="{8C083EA0-8F64-2642-A540-3318335DC1DA}" type="presOf" srcId="{7F5192F1-D07C-884D-9717-3D4359B7B7EA}" destId="{4837BCEC-8643-0E4F-8ADC-E1C484FA76F9}" srcOrd="0" destOrd="0" presId="urn:microsoft.com/office/officeart/2005/8/layout/vProcess5"/>
    <dgm:cxn modelId="{DF53AFA2-2B9A-C841-A62F-C9D13391833E}" type="presOf" srcId="{F5310645-9C9B-F442-B7A7-B9A70BD265C7}" destId="{1F340A25-B7DF-484F-9114-27D1474670FF}" srcOrd="0" destOrd="0" presId="urn:microsoft.com/office/officeart/2005/8/layout/vProcess5"/>
    <dgm:cxn modelId="{7FDCFDA5-5FCC-1343-8332-6769AA41824C}" type="presOf" srcId="{7F5192F1-D07C-884D-9717-3D4359B7B7EA}" destId="{E6DBC6B1-0AB5-E14E-8366-063FBE5004D1}" srcOrd="1" destOrd="0" presId="urn:microsoft.com/office/officeart/2005/8/layout/vProcess5"/>
    <dgm:cxn modelId="{6734B1AD-07F7-1E40-B907-F358BA2E4255}" type="presOf" srcId="{70B5E498-AF0C-F748-B1CC-2FF509D5B972}" destId="{27A29F59-81F6-284A-88B1-FB3EE43461ED}" srcOrd="0" destOrd="0" presId="urn:microsoft.com/office/officeart/2005/8/layout/vProcess5"/>
    <dgm:cxn modelId="{37E847B5-23FD-584E-996A-FC102E28705D}" srcId="{373B53A9-C6FF-B74D-B3BE-28FB8E467FC8}" destId="{7F5192F1-D07C-884D-9717-3D4359B7B7EA}" srcOrd="1" destOrd="0" parTransId="{72A5BABC-C48D-0549-9DDB-9F34F9F29A60}" sibTransId="{98E3C0E2-66A2-A445-A100-11C2725CEB73}"/>
    <dgm:cxn modelId="{F40051B5-C15F-AD4E-9C22-6A4CC2697481}" type="presOf" srcId="{AA7C2E5B-D30B-2C45-BA21-2EBECCE932D8}" destId="{0BD7A63C-5B5D-D847-B1E6-B549D2A4721D}" srcOrd="1" destOrd="0" presId="urn:microsoft.com/office/officeart/2005/8/layout/vProcess5"/>
    <dgm:cxn modelId="{FFB8B7BA-1ADA-A644-905A-ADF4B04D1334}" type="presOf" srcId="{2BB87306-B920-E349-9633-C9978E4B1AA0}" destId="{23E18CD3-01C6-204F-87DF-49D04EE8478E}" srcOrd="1" destOrd="0" presId="urn:microsoft.com/office/officeart/2005/8/layout/vProcess5"/>
    <dgm:cxn modelId="{A3DC49C6-DBEF-4443-877E-884C6E4FC014}" srcId="{373B53A9-C6FF-B74D-B3BE-28FB8E467FC8}" destId="{70B5E498-AF0C-F748-B1CC-2FF509D5B972}" srcOrd="4" destOrd="0" parTransId="{8783F6AF-8901-474C-BE2F-1B91557F6151}" sibTransId="{70D8796F-0272-EE4A-8B7C-D40971CF2BE7}"/>
    <dgm:cxn modelId="{7561F5DC-D7F3-BF46-A1E3-34803D200328}" type="presOf" srcId="{70B5E498-AF0C-F748-B1CC-2FF509D5B972}" destId="{59C110D6-C276-A547-ADFC-D3E32E230E49}" srcOrd="1" destOrd="0" presId="urn:microsoft.com/office/officeart/2005/8/layout/vProcess5"/>
    <dgm:cxn modelId="{CF5011F0-CBCA-3F40-878B-AB43075D79CF}" srcId="{373B53A9-C6FF-B74D-B3BE-28FB8E467FC8}" destId="{2BB87306-B920-E349-9633-C9978E4B1AA0}" srcOrd="3" destOrd="0" parTransId="{0E503377-8347-7144-BB1E-2A5CC960B3F5}" sibTransId="{DAE98663-5512-2A40-9B3B-1B4CA5B03893}"/>
    <dgm:cxn modelId="{C1E2DFF1-A83C-A140-B876-51BCADAEC9F3}" type="presOf" srcId="{130D7E31-92E0-B14E-B84D-4D0AAB2735A8}" destId="{137280D2-8252-B147-A45C-26AAC06CA574}" srcOrd="1" destOrd="0" presId="urn:microsoft.com/office/officeart/2005/8/layout/vProcess5"/>
    <dgm:cxn modelId="{B2CBD6F3-E4D6-2343-B6B0-A0925E2F0DEA}" type="presOf" srcId="{DAE98663-5512-2A40-9B3B-1B4CA5B03893}" destId="{8003796F-9C8D-AF4E-B704-515A4DB439E7}" srcOrd="0" destOrd="0" presId="urn:microsoft.com/office/officeart/2005/8/layout/vProcess5"/>
    <dgm:cxn modelId="{94F2C874-9DE3-AD4E-99A4-AA0F1E674053}" type="presParOf" srcId="{3293E913-F01B-7E4B-A695-23B0C51A5B51}" destId="{217E200A-5567-AD4D-ABF1-3A82D988B575}" srcOrd="0" destOrd="0" presId="urn:microsoft.com/office/officeart/2005/8/layout/vProcess5"/>
    <dgm:cxn modelId="{272C9B4C-029F-6945-865E-67134D35F1E6}" type="presParOf" srcId="{3293E913-F01B-7E4B-A695-23B0C51A5B51}" destId="{28A0AB11-369F-8B43-A486-2B7EC84CB3AF}" srcOrd="1" destOrd="0" presId="urn:microsoft.com/office/officeart/2005/8/layout/vProcess5"/>
    <dgm:cxn modelId="{A64F2543-418D-8744-8E73-066AF4CFEAF3}" type="presParOf" srcId="{3293E913-F01B-7E4B-A695-23B0C51A5B51}" destId="{4837BCEC-8643-0E4F-8ADC-E1C484FA76F9}" srcOrd="2" destOrd="0" presId="urn:microsoft.com/office/officeart/2005/8/layout/vProcess5"/>
    <dgm:cxn modelId="{71A00BCF-59E5-9C47-8EA4-15D42A9AFB7B}" type="presParOf" srcId="{3293E913-F01B-7E4B-A695-23B0C51A5B51}" destId="{7911D59C-49DC-E241-B569-23FF09FA79DD}" srcOrd="3" destOrd="0" presId="urn:microsoft.com/office/officeart/2005/8/layout/vProcess5"/>
    <dgm:cxn modelId="{11F53E28-5B68-1844-9367-98CEA667A4F0}" type="presParOf" srcId="{3293E913-F01B-7E4B-A695-23B0C51A5B51}" destId="{5E7BC4D6-B2F1-C84C-9CAA-A062D576EF9A}" srcOrd="4" destOrd="0" presId="urn:microsoft.com/office/officeart/2005/8/layout/vProcess5"/>
    <dgm:cxn modelId="{1A39E3A8-0EA5-BB4B-9EB0-BA5E76039F47}" type="presParOf" srcId="{3293E913-F01B-7E4B-A695-23B0C51A5B51}" destId="{27A29F59-81F6-284A-88B1-FB3EE43461ED}" srcOrd="5" destOrd="0" presId="urn:microsoft.com/office/officeart/2005/8/layout/vProcess5"/>
    <dgm:cxn modelId="{4E91A8F4-C63D-EC4B-9A69-D4AAEAA6CA3C}" type="presParOf" srcId="{3293E913-F01B-7E4B-A695-23B0C51A5B51}" destId="{1F340A25-B7DF-484F-9114-27D1474670FF}" srcOrd="6" destOrd="0" presId="urn:microsoft.com/office/officeart/2005/8/layout/vProcess5"/>
    <dgm:cxn modelId="{5FFD2F16-5A35-224F-9D4B-1F8F8D49C2BD}" type="presParOf" srcId="{3293E913-F01B-7E4B-A695-23B0C51A5B51}" destId="{C13086DE-6BC9-8842-832A-470D2F058A63}" srcOrd="7" destOrd="0" presId="urn:microsoft.com/office/officeart/2005/8/layout/vProcess5"/>
    <dgm:cxn modelId="{89765659-DF15-9541-BC60-B26AC424E86B}" type="presParOf" srcId="{3293E913-F01B-7E4B-A695-23B0C51A5B51}" destId="{94ACB551-584B-4C42-994E-A72276253FB4}" srcOrd="8" destOrd="0" presId="urn:microsoft.com/office/officeart/2005/8/layout/vProcess5"/>
    <dgm:cxn modelId="{DEFB7299-6B2B-214A-B2BC-E4C68C6638FC}" type="presParOf" srcId="{3293E913-F01B-7E4B-A695-23B0C51A5B51}" destId="{8003796F-9C8D-AF4E-B704-515A4DB439E7}" srcOrd="9" destOrd="0" presId="urn:microsoft.com/office/officeart/2005/8/layout/vProcess5"/>
    <dgm:cxn modelId="{331DAF60-32ED-5544-9E34-BCF538D8CAAE}" type="presParOf" srcId="{3293E913-F01B-7E4B-A695-23B0C51A5B51}" destId="{137280D2-8252-B147-A45C-26AAC06CA574}" srcOrd="10" destOrd="0" presId="urn:microsoft.com/office/officeart/2005/8/layout/vProcess5"/>
    <dgm:cxn modelId="{1DD6DADF-B092-7840-9CDE-68ABE6869E72}" type="presParOf" srcId="{3293E913-F01B-7E4B-A695-23B0C51A5B51}" destId="{E6DBC6B1-0AB5-E14E-8366-063FBE5004D1}" srcOrd="11" destOrd="0" presId="urn:microsoft.com/office/officeart/2005/8/layout/vProcess5"/>
    <dgm:cxn modelId="{663473F8-DAE0-0549-86D7-C0DAD4FACE7B}" type="presParOf" srcId="{3293E913-F01B-7E4B-A695-23B0C51A5B51}" destId="{0BD7A63C-5B5D-D847-B1E6-B549D2A4721D}" srcOrd="12" destOrd="0" presId="urn:microsoft.com/office/officeart/2005/8/layout/vProcess5"/>
    <dgm:cxn modelId="{E01899BB-7A27-994A-B5D7-DA3A74BDB004}" type="presParOf" srcId="{3293E913-F01B-7E4B-A695-23B0C51A5B51}" destId="{23E18CD3-01C6-204F-87DF-49D04EE8478E}" srcOrd="13" destOrd="0" presId="urn:microsoft.com/office/officeart/2005/8/layout/vProcess5"/>
    <dgm:cxn modelId="{52FAEF3F-7396-8548-8F51-F1507DC66A7C}" type="presParOf" srcId="{3293E913-F01B-7E4B-A695-23B0C51A5B51}" destId="{59C110D6-C276-A547-ADFC-D3E32E230E4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0AB11-369F-8B43-A486-2B7EC84CB3AF}">
      <dsp:nvSpPr>
        <dsp:cNvPr id="0" name=""/>
        <dsp:cNvSpPr/>
      </dsp:nvSpPr>
      <dsp:spPr>
        <a:xfrm>
          <a:off x="0" y="0"/>
          <a:ext cx="8097012" cy="7832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rgbClr val="FFFF00"/>
              </a:solidFill>
              <a:latin typeface="Roboto" panose="02000000000000000000" pitchFamily="2" charset="0"/>
              <a:ea typeface="Roboto" panose="02000000000000000000" pitchFamily="2" charset="0"/>
              <a:cs typeface="Roboto" panose="02000000000000000000" pitchFamily="2" charset="0"/>
            </a:rPr>
            <a:t>1. GIỚI THIỆU TỔNG QUAN</a:t>
          </a:r>
        </a:p>
      </dsp:txBody>
      <dsp:txXfrm>
        <a:off x="22940" y="22940"/>
        <a:ext cx="7160195" cy="737360"/>
      </dsp:txXfrm>
    </dsp:sp>
    <dsp:sp modelId="{4837BCEC-8643-0E4F-8ADC-E1C484FA76F9}">
      <dsp:nvSpPr>
        <dsp:cNvPr id="0" name=""/>
        <dsp:cNvSpPr/>
      </dsp:nvSpPr>
      <dsp:spPr>
        <a:xfrm>
          <a:off x="604647" y="892024"/>
          <a:ext cx="8097012"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Roboto" panose="02000000000000000000" pitchFamily="2" charset="0"/>
              <a:ea typeface="Roboto" panose="02000000000000000000" pitchFamily="2" charset="0"/>
              <a:cs typeface="Roboto" panose="02000000000000000000" pitchFamily="2" charset="0"/>
            </a:rPr>
            <a:t>2. CƠ SỞ LÝ LUẬN</a:t>
          </a:r>
        </a:p>
      </dsp:txBody>
      <dsp:txXfrm>
        <a:off x="627587" y="914964"/>
        <a:ext cx="6937378" cy="737360"/>
      </dsp:txXfrm>
    </dsp:sp>
    <dsp:sp modelId="{7911D59C-49DC-E241-B569-23FF09FA79DD}">
      <dsp:nvSpPr>
        <dsp:cNvPr id="0" name=""/>
        <dsp:cNvSpPr/>
      </dsp:nvSpPr>
      <dsp:spPr>
        <a:xfrm>
          <a:off x="1209293" y="1784048"/>
          <a:ext cx="8097012" cy="7832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2800" b="1" kern="1200" dirty="0">
              <a:latin typeface="Roboto" panose="02000000000000000000" pitchFamily="2" charset="0"/>
              <a:ea typeface="Roboto" panose="02000000000000000000" pitchFamily="2" charset="0"/>
              <a:cs typeface="Roboto" panose="02000000000000000000" pitchFamily="2" charset="0"/>
            </a:rPr>
            <a:t>3. PHƯƠNG PHÁP NGHIÊN CỨU</a:t>
          </a:r>
        </a:p>
      </dsp:txBody>
      <dsp:txXfrm>
        <a:off x="1232233" y="1806988"/>
        <a:ext cx="6937378" cy="737360"/>
      </dsp:txXfrm>
    </dsp:sp>
    <dsp:sp modelId="{5E7BC4D6-B2F1-C84C-9CAA-A062D576EF9A}">
      <dsp:nvSpPr>
        <dsp:cNvPr id="0" name=""/>
        <dsp:cNvSpPr/>
      </dsp:nvSpPr>
      <dsp:spPr>
        <a:xfrm>
          <a:off x="1813940" y="2676072"/>
          <a:ext cx="8097012" cy="78324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2800" b="1" kern="1200" dirty="0">
              <a:latin typeface="Roboto" panose="02000000000000000000" pitchFamily="2" charset="0"/>
              <a:ea typeface="Roboto" panose="02000000000000000000" pitchFamily="2" charset="0"/>
              <a:cs typeface="Roboto" panose="02000000000000000000" pitchFamily="2" charset="0"/>
            </a:rPr>
            <a:t>4. KẾT QUẢ</a:t>
          </a:r>
        </a:p>
      </dsp:txBody>
      <dsp:txXfrm>
        <a:off x="1836880" y="2699012"/>
        <a:ext cx="6937378" cy="737360"/>
      </dsp:txXfrm>
    </dsp:sp>
    <dsp:sp modelId="{27A29F59-81F6-284A-88B1-FB3EE43461ED}">
      <dsp:nvSpPr>
        <dsp:cNvPr id="0" name=""/>
        <dsp:cNvSpPr/>
      </dsp:nvSpPr>
      <dsp:spPr>
        <a:xfrm>
          <a:off x="2418587" y="3568097"/>
          <a:ext cx="8097012" cy="7832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2800" b="1" kern="1200">
              <a:latin typeface="Roboto" panose="02000000000000000000" pitchFamily="2" charset="0"/>
              <a:ea typeface="Roboto" panose="02000000000000000000" pitchFamily="2" charset="0"/>
              <a:cs typeface="Roboto" panose="02000000000000000000" pitchFamily="2" charset="0"/>
            </a:rPr>
            <a:t>05. KẾT LUẬN &amp; ĐỀ XUẤT</a:t>
          </a:r>
        </a:p>
      </dsp:txBody>
      <dsp:txXfrm>
        <a:off x="2441527" y="3591037"/>
        <a:ext cx="6937378" cy="737360"/>
      </dsp:txXfrm>
    </dsp:sp>
    <dsp:sp modelId="{1F340A25-B7DF-484F-9114-27D1474670FF}">
      <dsp:nvSpPr>
        <dsp:cNvPr id="0" name=""/>
        <dsp:cNvSpPr/>
      </dsp:nvSpPr>
      <dsp:spPr>
        <a:xfrm>
          <a:off x="7587905" y="572200"/>
          <a:ext cx="509106" cy="50910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Roboto" panose="02000000000000000000" pitchFamily="2" charset="0"/>
            <a:ea typeface="Roboto" panose="02000000000000000000" pitchFamily="2" charset="0"/>
            <a:cs typeface="Roboto" panose="02000000000000000000" pitchFamily="2" charset="0"/>
          </a:endParaRPr>
        </a:p>
      </dsp:txBody>
      <dsp:txXfrm>
        <a:off x="7702454" y="572200"/>
        <a:ext cx="280008" cy="383102"/>
      </dsp:txXfrm>
    </dsp:sp>
    <dsp:sp modelId="{C13086DE-6BC9-8842-832A-470D2F058A63}">
      <dsp:nvSpPr>
        <dsp:cNvPr id="0" name=""/>
        <dsp:cNvSpPr/>
      </dsp:nvSpPr>
      <dsp:spPr>
        <a:xfrm>
          <a:off x="8192552" y="1464225"/>
          <a:ext cx="509106" cy="50910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Roboto" panose="02000000000000000000" pitchFamily="2" charset="0"/>
            <a:ea typeface="Roboto" panose="02000000000000000000" pitchFamily="2" charset="0"/>
            <a:cs typeface="Roboto" panose="02000000000000000000" pitchFamily="2" charset="0"/>
          </a:endParaRPr>
        </a:p>
      </dsp:txBody>
      <dsp:txXfrm>
        <a:off x="8307101" y="1464225"/>
        <a:ext cx="280008" cy="383102"/>
      </dsp:txXfrm>
    </dsp:sp>
    <dsp:sp modelId="{94ACB551-584B-4C42-994E-A72276253FB4}">
      <dsp:nvSpPr>
        <dsp:cNvPr id="0" name=""/>
        <dsp:cNvSpPr/>
      </dsp:nvSpPr>
      <dsp:spPr>
        <a:xfrm>
          <a:off x="8797199" y="2343195"/>
          <a:ext cx="509106" cy="50910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Roboto" panose="02000000000000000000" pitchFamily="2" charset="0"/>
            <a:ea typeface="Roboto" panose="02000000000000000000" pitchFamily="2" charset="0"/>
            <a:cs typeface="Roboto" panose="02000000000000000000" pitchFamily="2" charset="0"/>
          </a:endParaRPr>
        </a:p>
      </dsp:txBody>
      <dsp:txXfrm>
        <a:off x="8911748" y="2343195"/>
        <a:ext cx="280008" cy="383102"/>
      </dsp:txXfrm>
    </dsp:sp>
    <dsp:sp modelId="{8003796F-9C8D-AF4E-B704-515A4DB439E7}">
      <dsp:nvSpPr>
        <dsp:cNvPr id="0" name=""/>
        <dsp:cNvSpPr/>
      </dsp:nvSpPr>
      <dsp:spPr>
        <a:xfrm>
          <a:off x="9401846" y="3243922"/>
          <a:ext cx="509106" cy="50910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Roboto" panose="02000000000000000000" pitchFamily="2" charset="0"/>
            <a:ea typeface="Roboto" panose="02000000000000000000" pitchFamily="2" charset="0"/>
            <a:cs typeface="Roboto" panose="02000000000000000000" pitchFamily="2" charset="0"/>
          </a:endParaRPr>
        </a:p>
      </dsp:txBody>
      <dsp:txXfrm>
        <a:off x="9516395" y="3243922"/>
        <a:ext cx="280008" cy="38310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E817-0AFC-B2AD-AB76-31E14DE24815}"/>
              </a:ext>
            </a:extLst>
          </p:cNvPr>
          <p:cNvSpPr>
            <a:spLocks noGrp="1"/>
          </p:cNvSpPr>
          <p:nvPr>
            <p:ph type="ctrTitle"/>
          </p:nvPr>
        </p:nvSpPr>
        <p:spPr>
          <a:xfrm>
            <a:off x="967154" y="1122363"/>
            <a:ext cx="10257692"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8D5089AE-EC0E-6A21-8E64-3E841559B6BF}"/>
              </a:ext>
            </a:extLst>
          </p:cNvPr>
          <p:cNvSpPr>
            <a:spLocks noGrp="1"/>
          </p:cNvSpPr>
          <p:nvPr>
            <p:ph type="subTitle" idx="1"/>
          </p:nvPr>
        </p:nvSpPr>
        <p:spPr>
          <a:xfrm>
            <a:off x="967154" y="3602038"/>
            <a:ext cx="1025769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A53F4E02-1FA0-9554-3653-A9F9F5A36AD6}"/>
              </a:ext>
            </a:extLst>
          </p:cNvPr>
          <p:cNvSpPr>
            <a:spLocks noGrp="1"/>
          </p:cNvSpPr>
          <p:nvPr>
            <p:ph type="dt" sz="half" idx="10"/>
          </p:nvPr>
        </p:nvSpPr>
        <p:spPr>
          <a:xfrm>
            <a:off x="838200" y="6168782"/>
            <a:ext cx="2743200" cy="365125"/>
          </a:xfrm>
        </p:spPr>
        <p:txBody>
          <a:body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B972C931-A141-88B4-8240-50CA84FE3428}"/>
              </a:ext>
            </a:extLst>
          </p:cNvPr>
          <p:cNvSpPr>
            <a:spLocks noGrp="1"/>
          </p:cNvSpPr>
          <p:nvPr>
            <p:ph type="ftr" sz="quarter" idx="11"/>
          </p:nvPr>
        </p:nvSpPr>
        <p:spPr>
          <a:xfrm>
            <a:off x="4038600" y="6168782"/>
            <a:ext cx="3546231" cy="365125"/>
          </a:xfrm>
        </p:spPr>
        <p:txBody>
          <a:bodyPr/>
          <a:lstStyle/>
          <a:p>
            <a:endParaRPr lang="en-VN" dirty="0"/>
          </a:p>
        </p:txBody>
      </p:sp>
      <p:sp>
        <p:nvSpPr>
          <p:cNvPr id="6" name="Slide Number Placeholder 5">
            <a:extLst>
              <a:ext uri="{FF2B5EF4-FFF2-40B4-BE49-F238E27FC236}">
                <a16:creationId xmlns:a16="http://schemas.microsoft.com/office/drawing/2014/main" id="{0CC8AF65-7BAF-8835-6FC1-8D148A34ABE7}"/>
              </a:ext>
            </a:extLst>
          </p:cNvPr>
          <p:cNvSpPr>
            <a:spLocks noGrp="1"/>
          </p:cNvSpPr>
          <p:nvPr>
            <p:ph type="sldNum" sz="quarter" idx="12"/>
          </p:nvPr>
        </p:nvSpPr>
        <p:spPr>
          <a:xfrm>
            <a:off x="10424746" y="6356350"/>
            <a:ext cx="1600200" cy="544512"/>
          </a:xfrm>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711205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34BE-7323-F9C7-BEDC-DE1A5A1F885C}"/>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669D9070-EE5D-F4C0-4144-C46B00559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EF2BABA-C330-77D3-BB8D-3BCBFAD80A4E}"/>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D37A9008-60E3-6CF4-59CE-DD7C5D8537B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E182069-2D99-A6D5-7822-5C4194E7FCB6}"/>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230492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9486E-926C-8E31-BF48-17F8F5F7C3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4D6F884D-FED9-A3BC-09AD-25E4F621A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3F3BDF6-10CB-7C21-97FE-B05F35665BC4}"/>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C7231273-EEC6-3D59-A224-8FCFF118275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D09CE7C-016B-1DB5-58CA-151A51F3A768}"/>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321146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87B1-81F3-7300-BD8C-6623FFDC179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AA886E1-A64C-362F-E05D-EE8D78CC60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C894450-FA5E-17DE-567B-C54636C620C6}"/>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20C384AA-3338-B905-B8DB-2C9FE43351E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5DAB87C-968C-4910-8FBE-07D5659F182E}"/>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75350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4BD5-D39E-C1AF-5443-3ECAC58EB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32D67F19-248E-D406-BB9A-90D3E38F9F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3267-A7B6-9AB3-5428-B3F8970B0C29}"/>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0F82A3CC-76DC-FECA-0A01-79D9CCD3FD5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AE32238-A270-DDE8-0089-95253876D3D3}"/>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175386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08B6-8A9A-EB0E-025A-9D3AE865ADF9}"/>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61DA7D5-E4A1-DA51-1047-242F5AD00D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3F187A6A-96CB-2E6D-AC34-126AB8C8F6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1A69EC3D-9A7F-69F0-3F24-5E380DB2E703}"/>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6" name="Footer Placeholder 5">
            <a:extLst>
              <a:ext uri="{FF2B5EF4-FFF2-40B4-BE49-F238E27FC236}">
                <a16:creationId xmlns:a16="http://schemas.microsoft.com/office/drawing/2014/main" id="{09E52E0F-0213-B76B-EDDA-61B5FE660B95}"/>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3A20CB7-F464-CF19-33E8-83907A25EE6E}"/>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179215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FDF8-12B5-90EF-E535-92F7B2C70C35}"/>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284AAB8-4CD5-4215-7D82-D01FF0910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4E18C8-FF84-8FE7-E737-69EA457874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8F6AEF5C-25B1-DD94-F4AD-F6C98E0831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2ADEE-8A3A-D6CB-0DD1-5F3FCA2111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A934A6FE-A8D4-CBD9-B11F-B115A28032BB}"/>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8" name="Footer Placeholder 7">
            <a:extLst>
              <a:ext uri="{FF2B5EF4-FFF2-40B4-BE49-F238E27FC236}">
                <a16:creationId xmlns:a16="http://schemas.microsoft.com/office/drawing/2014/main" id="{1A72C0B5-FACC-7F2C-9216-140C09CA0BD2}"/>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5E3D6FC7-E2DE-EBB1-4A8C-5530EE6E8986}"/>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238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BF57-E8BF-17F4-026D-4DF39D24DF77}"/>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8997933B-2286-A0CF-D877-EC18043D05B8}"/>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4" name="Footer Placeholder 3">
            <a:extLst>
              <a:ext uri="{FF2B5EF4-FFF2-40B4-BE49-F238E27FC236}">
                <a16:creationId xmlns:a16="http://schemas.microsoft.com/office/drawing/2014/main" id="{534E2E99-8EE0-7962-506D-A18FA6C77A30}"/>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6A28EA2-0894-9380-997E-5CBA15159012}"/>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33910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CFD79-EDC1-87F8-471F-6CE97EFD7249}"/>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3" name="Footer Placeholder 2">
            <a:extLst>
              <a:ext uri="{FF2B5EF4-FFF2-40B4-BE49-F238E27FC236}">
                <a16:creationId xmlns:a16="http://schemas.microsoft.com/office/drawing/2014/main" id="{ED516329-4254-AB12-A35D-3DA634D9D4FE}"/>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6B11194D-571B-07CE-F126-0F1CBCDFDE3D}"/>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63998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E081-3F87-7129-0C78-F5C717901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948DC419-6ACC-0837-CC03-CF134CDE3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4DE397EF-DCBD-2BD6-C541-0EE0E7086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05A3CA-21E4-E629-339B-8C745339EFF3}"/>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6" name="Footer Placeholder 5">
            <a:extLst>
              <a:ext uri="{FF2B5EF4-FFF2-40B4-BE49-F238E27FC236}">
                <a16:creationId xmlns:a16="http://schemas.microsoft.com/office/drawing/2014/main" id="{DE6A18B6-FA6F-085F-ED26-6CDD294B137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B4BFF2CA-4B51-DAE7-2FE7-EE3890011C04}"/>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1115391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C445-E894-0A68-4B43-3B5AB48EF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BB459808-F7D5-5C0A-7904-0C8679312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8C2A8A4B-0CAD-7E37-98A5-B64EB3F9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EC63B-1FD3-321A-3488-48E4862B2BD9}"/>
              </a:ext>
            </a:extLst>
          </p:cNvPr>
          <p:cNvSpPr>
            <a:spLocks noGrp="1"/>
          </p:cNvSpPr>
          <p:nvPr>
            <p:ph type="dt" sz="half" idx="10"/>
          </p:nvPr>
        </p:nvSpPr>
        <p:spPr/>
        <p:txBody>
          <a:bodyPr/>
          <a:lstStyle/>
          <a:p>
            <a:fld id="{D97FC6D7-BC7B-334D-BDD4-87F44DF77192}" type="datetimeFigureOut">
              <a:rPr lang="en-VN" smtClean="0"/>
              <a:t>11/15/23</a:t>
            </a:fld>
            <a:endParaRPr lang="en-VN"/>
          </a:p>
        </p:txBody>
      </p:sp>
      <p:sp>
        <p:nvSpPr>
          <p:cNvPr id="6" name="Footer Placeholder 5">
            <a:extLst>
              <a:ext uri="{FF2B5EF4-FFF2-40B4-BE49-F238E27FC236}">
                <a16:creationId xmlns:a16="http://schemas.microsoft.com/office/drawing/2014/main" id="{818DAB69-31C5-F380-EBD1-7C7BDB5DA88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7524FC7C-2D2F-E490-BD7D-69D39703BC0A}"/>
              </a:ext>
            </a:extLst>
          </p:cNvPr>
          <p:cNvSpPr>
            <a:spLocks noGrp="1"/>
          </p:cNvSpPr>
          <p:nvPr>
            <p:ph type="sldNum" sz="quarter" idx="12"/>
          </p:nvPr>
        </p:nvSpPr>
        <p:spPr/>
        <p:txBody>
          <a:bodyPr/>
          <a:lstStyle/>
          <a:p>
            <a:fld id="{A593C368-109F-7742-AF76-13F4814ED749}" type="slidenum">
              <a:rPr lang="en-VN" smtClean="0"/>
              <a:t>‹#›</a:t>
            </a:fld>
            <a:endParaRPr lang="en-VN"/>
          </a:p>
        </p:txBody>
      </p:sp>
    </p:spTree>
    <p:extLst>
      <p:ext uri="{BB962C8B-B14F-4D97-AF65-F5344CB8AC3E}">
        <p14:creationId xmlns:p14="http://schemas.microsoft.com/office/powerpoint/2010/main" val="3311677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FFAC0-9C15-082B-FAA1-23F0A05BC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C831760C-D317-5D19-9F0C-7C2431770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2D73170-5BB9-D26E-EB52-F0C0B86C6531}"/>
              </a:ext>
            </a:extLst>
          </p:cNvPr>
          <p:cNvSpPr>
            <a:spLocks noGrp="1"/>
          </p:cNvSpPr>
          <p:nvPr>
            <p:ph type="dt" sz="half" idx="2"/>
          </p:nvPr>
        </p:nvSpPr>
        <p:spPr>
          <a:xfrm>
            <a:off x="2168768" y="6356350"/>
            <a:ext cx="14126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FC6D7-BC7B-334D-BDD4-87F44DF77192}" type="datetimeFigureOut">
              <a:rPr lang="en-VN" smtClean="0"/>
              <a:t>11/15/23</a:t>
            </a:fld>
            <a:endParaRPr lang="en-VN"/>
          </a:p>
        </p:txBody>
      </p:sp>
      <p:sp>
        <p:nvSpPr>
          <p:cNvPr id="5" name="Footer Placeholder 4">
            <a:extLst>
              <a:ext uri="{FF2B5EF4-FFF2-40B4-BE49-F238E27FC236}">
                <a16:creationId xmlns:a16="http://schemas.microsoft.com/office/drawing/2014/main" id="{FC988ED8-57D4-ED53-FC4C-43566607F5FF}"/>
              </a:ext>
            </a:extLst>
          </p:cNvPr>
          <p:cNvSpPr>
            <a:spLocks noGrp="1"/>
          </p:cNvSpPr>
          <p:nvPr>
            <p:ph type="ftr" sz="quarter" idx="3"/>
          </p:nvPr>
        </p:nvSpPr>
        <p:spPr>
          <a:xfrm>
            <a:off x="4038600" y="6356350"/>
            <a:ext cx="354623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E127EB2A-E65D-06E0-BB25-432B12298350}"/>
              </a:ext>
            </a:extLst>
          </p:cNvPr>
          <p:cNvSpPr>
            <a:spLocks noGrp="1"/>
          </p:cNvSpPr>
          <p:nvPr>
            <p:ph type="sldNum" sz="quarter" idx="4"/>
          </p:nvPr>
        </p:nvSpPr>
        <p:spPr>
          <a:xfrm>
            <a:off x="10354408" y="6084094"/>
            <a:ext cx="1600200" cy="544512"/>
          </a:xfrm>
          <a:prstGeom prst="rect">
            <a:avLst/>
          </a:prstGeom>
        </p:spPr>
        <p:txBody>
          <a:bodyPr vert="horz" lIns="91440" tIns="45720" rIns="91440" bIns="45720" rtlCol="0" anchor="ctr"/>
          <a:lstStyle>
            <a:lvl1pPr algn="r">
              <a:defRPr sz="1200">
                <a:solidFill>
                  <a:schemeClr val="tx1">
                    <a:tint val="75000"/>
                  </a:schemeClr>
                </a:solidFill>
              </a:defRPr>
            </a:lvl1pPr>
          </a:lstStyle>
          <a:p>
            <a:fld id="{A593C368-109F-7742-AF76-13F4814ED749}" type="slidenum">
              <a:rPr lang="en-VN" smtClean="0"/>
              <a:t>‹#›</a:t>
            </a:fld>
            <a:endParaRPr lang="en-VN"/>
          </a:p>
        </p:txBody>
      </p:sp>
      <p:pic>
        <p:nvPicPr>
          <p:cNvPr id="8" name="Picture 7" descr="A black background with colorful text&#10;&#10;Description automatically generated">
            <a:extLst>
              <a:ext uri="{FF2B5EF4-FFF2-40B4-BE49-F238E27FC236}">
                <a16:creationId xmlns:a16="http://schemas.microsoft.com/office/drawing/2014/main" id="{764FE41E-54C4-0E5C-BB86-F44BC8BBA219}"/>
              </a:ext>
            </a:extLst>
          </p:cNvPr>
          <p:cNvPicPr>
            <a:picLocks noChangeAspect="1"/>
          </p:cNvPicPr>
          <p:nvPr userDrawn="1"/>
        </p:nvPicPr>
        <p:blipFill>
          <a:blip r:embed="rId14"/>
          <a:stretch>
            <a:fillRect/>
          </a:stretch>
        </p:blipFill>
        <p:spPr>
          <a:xfrm>
            <a:off x="754674" y="6230218"/>
            <a:ext cx="1266092" cy="617388"/>
          </a:xfrm>
          <a:prstGeom prst="rect">
            <a:avLst/>
          </a:prstGeom>
        </p:spPr>
      </p:pic>
    </p:spTree>
    <p:extLst>
      <p:ext uri="{BB962C8B-B14F-4D97-AF65-F5344CB8AC3E}">
        <p14:creationId xmlns:p14="http://schemas.microsoft.com/office/powerpoint/2010/main" val="12907516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B877-527D-69AD-175D-D36E1EC5F993}"/>
              </a:ext>
            </a:extLst>
          </p:cNvPr>
          <p:cNvSpPr>
            <a:spLocks noGrp="1"/>
          </p:cNvSpPr>
          <p:nvPr>
            <p:ph type="ctrTitle"/>
          </p:nvPr>
        </p:nvSpPr>
        <p:spPr>
          <a:xfrm>
            <a:off x="967154" y="1807301"/>
            <a:ext cx="10257691" cy="3235911"/>
          </a:xfrm>
        </p:spPr>
        <p:txBody>
          <a:bodyPr>
            <a:normAutofit fontScale="90000"/>
          </a:bodyPr>
          <a:lstStyle/>
          <a:p>
            <a:r>
              <a:rPr lang="en-US" sz="4000"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MEDIHEARTH: GIẢI PHÁP CHĂM SÓC SỨC KHỎE THÔNG MINH CHO BỆNH NHÂN TIM MẠCH DỰA TRÊN CÔNG NGHỆ INTERNET VẠN VẬT</a:t>
            </a:r>
            <a:br>
              <a:rPr lang="en-US" sz="4000"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br>
            <a:br>
              <a:rPr lang="en-VN"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br>
            <a:r>
              <a:rPr lang="vi-VN" sz="2400" b="0"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TÔN LONG PHƯỚC, ĐINH QUANG HUY, NGUYỄN THÀNH LUÂN</a:t>
            </a:r>
            <a:endParaRPr lang="en-VN" b="0"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 name="Subtitle 2">
            <a:extLst>
              <a:ext uri="{FF2B5EF4-FFF2-40B4-BE49-F238E27FC236}">
                <a16:creationId xmlns:a16="http://schemas.microsoft.com/office/drawing/2014/main" id="{8FE9BCF6-B826-AA0C-B0CA-4D68F1F3EE27}"/>
              </a:ext>
            </a:extLst>
          </p:cNvPr>
          <p:cNvSpPr>
            <a:spLocks noGrp="1"/>
          </p:cNvSpPr>
          <p:nvPr>
            <p:ph type="subTitle" idx="1"/>
          </p:nvPr>
        </p:nvSpPr>
        <p:spPr>
          <a:xfrm>
            <a:off x="967154" y="5043212"/>
            <a:ext cx="10257692" cy="1655762"/>
          </a:xfrm>
        </p:spPr>
        <p:txBody>
          <a:bodyPr/>
          <a:lstStyle/>
          <a:p>
            <a:r>
              <a:rPr lang="en-VN"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LĨNH VỰC: </a:t>
            </a:r>
            <a:r>
              <a:rPr lang="en-US"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ĐIỆN-ĐIỆN TỬ-CNTT</a:t>
            </a:r>
            <a:endParaRPr lang="en-VN" b="1"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7648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vi-VN" dirty="0"/>
              <a:t>2. Cơ sở lý luận</a:t>
            </a:r>
            <a:endParaRPr lang="en-VN" dirty="0"/>
          </a:p>
        </p:txBody>
      </p:sp>
      <p:sp>
        <p:nvSpPr>
          <p:cNvPr id="3" name="Content Placeholder 2">
            <a:extLst>
              <a:ext uri="{FF2B5EF4-FFF2-40B4-BE49-F238E27FC236}">
                <a16:creationId xmlns:a16="http://schemas.microsoft.com/office/drawing/2014/main" id="{FB86B234-8A31-046E-22E8-2A0E891BC377}"/>
              </a:ext>
            </a:extLst>
          </p:cNvPr>
          <p:cNvSpPr>
            <a:spLocks noGrp="1"/>
          </p:cNvSpPr>
          <p:nvPr>
            <p:ph idx="1"/>
          </p:nvPr>
        </p:nvSpPr>
        <p:spPr>
          <a:xfrm>
            <a:off x="3913239" y="1500257"/>
            <a:ext cx="4141303" cy="380862"/>
          </a:xfrm>
        </p:spPr>
        <p:txBody>
          <a:bodyPr>
            <a:normAutofit fontScale="85000" lnSpcReduction="20000"/>
          </a:bodyPr>
          <a:lstStyle/>
          <a:p>
            <a:pPr marL="0" indent="0">
              <a:buNone/>
            </a:pPr>
            <a:r>
              <a:rPr lang="en-US" dirty="0" err="1"/>
              <a:t>Tensoflow</a:t>
            </a:r>
            <a:r>
              <a:rPr lang="en-US" dirty="0"/>
              <a:t> &amp; Neural Network</a:t>
            </a:r>
            <a:endParaRPr lang="en-VN" dirty="0"/>
          </a:p>
        </p:txBody>
      </p:sp>
      <p:sp>
        <p:nvSpPr>
          <p:cNvPr id="4" name="TextBox 3">
            <a:extLst>
              <a:ext uri="{FF2B5EF4-FFF2-40B4-BE49-F238E27FC236}">
                <a16:creationId xmlns:a16="http://schemas.microsoft.com/office/drawing/2014/main" id="{40DDA2DE-B39E-2716-94EB-707651CA68EF}"/>
              </a:ext>
            </a:extLst>
          </p:cNvPr>
          <p:cNvSpPr txBox="1"/>
          <p:nvPr/>
        </p:nvSpPr>
        <p:spPr>
          <a:xfrm>
            <a:off x="3913239" y="2155940"/>
            <a:ext cx="7440561" cy="3266985"/>
          </a:xfrm>
          <a:prstGeom prst="rect">
            <a:avLst/>
          </a:prstGeom>
          <a:noFill/>
        </p:spPr>
        <p:txBody>
          <a:bodyPr wrap="square" rtlCol="0">
            <a:spAutoFit/>
          </a:bodyPr>
          <a:lstStyle/>
          <a:p>
            <a:pPr marL="342900" indent="-342900" algn="just">
              <a:lnSpc>
                <a:spcPct val="150000"/>
              </a:lnSpc>
              <a:buFont typeface="+mj-lt"/>
              <a:buAutoNum type="arabicPeriod"/>
            </a:pPr>
            <a:r>
              <a:rPr lang="vi-VN" sz="2000" dirty="0"/>
              <a:t>Thu thập dữ liệu trước khi bắt đầu huấn luyện mô hình.</a:t>
            </a:r>
          </a:p>
          <a:p>
            <a:pPr marL="342900" indent="-342900" algn="just">
              <a:lnSpc>
                <a:spcPct val="150000"/>
              </a:lnSpc>
              <a:buFont typeface="+mj-lt"/>
              <a:buAutoNum type="arabicPeriod"/>
            </a:pPr>
            <a:r>
              <a:rPr lang="vi-VN" sz="2000" dirty="0"/>
              <a:t>Chuẩn bị và xử lý dữ liệu cho việc đào tạo mô hình.</a:t>
            </a:r>
          </a:p>
          <a:p>
            <a:pPr marL="342900" indent="-342900" algn="just">
              <a:lnSpc>
                <a:spcPct val="150000"/>
              </a:lnSpc>
              <a:buFont typeface="+mj-lt"/>
              <a:buAutoNum type="arabicPeriod"/>
            </a:pPr>
            <a:r>
              <a:rPr lang="vi-VN" sz="2000" dirty="0"/>
              <a:t>Thiết lập mô hình sau khi chuẩn bị dữ liệu, tiến hành thiết lập mô hình AI dự đoán sử dụng mạng Tensorflow và Neural.</a:t>
            </a:r>
          </a:p>
          <a:p>
            <a:pPr marL="342900" indent="-342900" algn="just">
              <a:lnSpc>
                <a:spcPct val="150000"/>
              </a:lnSpc>
              <a:buFont typeface="+mj-lt"/>
              <a:buAutoNum type="arabicPeriod"/>
            </a:pPr>
            <a:r>
              <a:rPr lang="vi-VN" sz="2000" dirty="0"/>
              <a:t>Đào tạo Sau khi thiết lập mô hình.</a:t>
            </a:r>
          </a:p>
          <a:p>
            <a:pPr marL="342900" indent="-342900" algn="just">
              <a:lnSpc>
                <a:spcPct val="150000"/>
              </a:lnSpc>
              <a:buFont typeface="+mj-lt"/>
              <a:buAutoNum type="arabicPeriod"/>
            </a:pPr>
            <a:r>
              <a:rPr lang="vi-VN" sz="2000" dirty="0"/>
              <a:t>Đánh giá hiệu năng của mô hình trên tập dữ liệu thử nghiệm để đánh giá độ chính xác và độ tin cậy của mô hình.</a:t>
            </a:r>
            <a:endParaRPr lang="en-VN" sz="2000" dirty="0">
              <a:latin typeface="Roboto" panose="02000000000000000000"/>
            </a:endParaRPr>
          </a:p>
        </p:txBody>
      </p:sp>
      <p:pic>
        <p:nvPicPr>
          <p:cNvPr id="6" name="Picture 5" descr="A diagram of a network&#10;&#10;Description automatically generated">
            <a:extLst>
              <a:ext uri="{FF2B5EF4-FFF2-40B4-BE49-F238E27FC236}">
                <a16:creationId xmlns:a16="http://schemas.microsoft.com/office/drawing/2014/main" id="{ED1DFB5F-4EAA-C63E-28BF-D676B53BF36E}"/>
              </a:ext>
            </a:extLst>
          </p:cNvPr>
          <p:cNvPicPr>
            <a:picLocks noChangeAspect="1"/>
          </p:cNvPicPr>
          <p:nvPr/>
        </p:nvPicPr>
        <p:blipFill>
          <a:blip r:embed="rId2"/>
          <a:stretch>
            <a:fillRect/>
          </a:stretch>
        </p:blipFill>
        <p:spPr>
          <a:xfrm>
            <a:off x="946356" y="4173177"/>
            <a:ext cx="2080912" cy="1473005"/>
          </a:xfrm>
          <a:prstGeom prst="rect">
            <a:avLst/>
          </a:prstGeom>
        </p:spPr>
      </p:pic>
      <p:pic>
        <p:nvPicPr>
          <p:cNvPr id="8" name="Picture 7" descr="A blue text with white background&#10;&#10;Description automatically generated">
            <a:extLst>
              <a:ext uri="{FF2B5EF4-FFF2-40B4-BE49-F238E27FC236}">
                <a16:creationId xmlns:a16="http://schemas.microsoft.com/office/drawing/2014/main" id="{73F01BED-AB79-506B-9093-70B06E3CF318}"/>
              </a:ext>
            </a:extLst>
          </p:cNvPr>
          <p:cNvPicPr>
            <a:picLocks noChangeAspect="1"/>
          </p:cNvPicPr>
          <p:nvPr/>
        </p:nvPicPr>
        <p:blipFill>
          <a:blip r:embed="rId3"/>
          <a:stretch>
            <a:fillRect/>
          </a:stretch>
        </p:blipFill>
        <p:spPr>
          <a:xfrm>
            <a:off x="946357" y="2990409"/>
            <a:ext cx="2080912" cy="799024"/>
          </a:xfrm>
          <a:prstGeom prst="rect">
            <a:avLst/>
          </a:prstGeom>
        </p:spPr>
      </p:pic>
      <p:pic>
        <p:nvPicPr>
          <p:cNvPr id="10" name="Picture 9" descr="A logo with a triangle and a letter&#10;&#10;Description automatically generated with medium confidence">
            <a:extLst>
              <a:ext uri="{FF2B5EF4-FFF2-40B4-BE49-F238E27FC236}">
                <a16:creationId xmlns:a16="http://schemas.microsoft.com/office/drawing/2014/main" id="{26234A99-5E71-B49F-2F99-8BA679601ABC}"/>
              </a:ext>
            </a:extLst>
          </p:cNvPr>
          <p:cNvPicPr>
            <a:picLocks noChangeAspect="1"/>
          </p:cNvPicPr>
          <p:nvPr/>
        </p:nvPicPr>
        <p:blipFill>
          <a:blip r:embed="rId4"/>
          <a:stretch>
            <a:fillRect/>
          </a:stretch>
        </p:blipFill>
        <p:spPr>
          <a:xfrm>
            <a:off x="946356" y="1410097"/>
            <a:ext cx="2080912" cy="1325563"/>
          </a:xfrm>
          <a:prstGeom prst="rect">
            <a:avLst/>
          </a:prstGeom>
        </p:spPr>
      </p:pic>
    </p:spTree>
    <p:extLst>
      <p:ext uri="{BB962C8B-B14F-4D97-AF65-F5344CB8AC3E}">
        <p14:creationId xmlns:p14="http://schemas.microsoft.com/office/powerpoint/2010/main" val="180747029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en-US" dirty="0"/>
              <a:t>3.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endParaRPr lang="en-VN"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48D15B20-8FE6-D9F8-C8D9-83F0D240052F}"/>
              </a:ext>
            </a:extLst>
          </p:cNvPr>
          <p:cNvPicPr>
            <a:picLocks noGrp="1" noChangeAspect="1"/>
          </p:cNvPicPr>
          <p:nvPr>
            <p:ph idx="1"/>
          </p:nvPr>
        </p:nvPicPr>
        <p:blipFill>
          <a:blip r:embed="rId2"/>
          <a:stretch>
            <a:fillRect/>
          </a:stretch>
        </p:blipFill>
        <p:spPr>
          <a:xfrm>
            <a:off x="444062" y="1594862"/>
            <a:ext cx="5928851" cy="4563774"/>
          </a:xfrm>
        </p:spPr>
      </p:pic>
      <p:sp>
        <p:nvSpPr>
          <p:cNvPr id="6" name="TextBox 5">
            <a:extLst>
              <a:ext uri="{FF2B5EF4-FFF2-40B4-BE49-F238E27FC236}">
                <a16:creationId xmlns:a16="http://schemas.microsoft.com/office/drawing/2014/main" id="{D19DA551-27F6-E1FE-F2CD-EE0F95ABFAD8}"/>
              </a:ext>
            </a:extLst>
          </p:cNvPr>
          <p:cNvSpPr txBox="1"/>
          <p:nvPr/>
        </p:nvSpPr>
        <p:spPr>
          <a:xfrm>
            <a:off x="459828" y="1268303"/>
            <a:ext cx="2015295" cy="369332"/>
          </a:xfrm>
          <a:prstGeom prst="rect">
            <a:avLst/>
          </a:prstGeom>
          <a:noFill/>
        </p:spPr>
        <p:txBody>
          <a:bodyPr wrap="none" rtlCol="0">
            <a:spAutoFit/>
          </a:bodyPr>
          <a:lstStyle/>
          <a:p>
            <a:r>
              <a:rPr lang="en-US" dirty="0" err="1">
                <a:solidFill>
                  <a:srgbClr val="FF0000"/>
                </a:solidFill>
                <a:latin typeface="Roboto" panose="02000000000000000000"/>
              </a:rPr>
              <a:t>Lược</a:t>
            </a:r>
            <a:r>
              <a:rPr lang="en-US" dirty="0">
                <a:solidFill>
                  <a:srgbClr val="FF0000"/>
                </a:solidFill>
                <a:latin typeface="Roboto" panose="02000000000000000000"/>
              </a:rPr>
              <a:t> </a:t>
            </a:r>
            <a:r>
              <a:rPr lang="en-US" dirty="0" err="1">
                <a:solidFill>
                  <a:srgbClr val="FF0000"/>
                </a:solidFill>
                <a:latin typeface="Roboto" panose="02000000000000000000"/>
              </a:rPr>
              <a:t>đồ</a:t>
            </a:r>
            <a:r>
              <a:rPr lang="en-US" dirty="0">
                <a:solidFill>
                  <a:srgbClr val="FF0000"/>
                </a:solidFill>
                <a:latin typeface="Roboto" panose="02000000000000000000"/>
              </a:rPr>
              <a:t> </a:t>
            </a:r>
            <a:r>
              <a:rPr lang="en-VN">
                <a:solidFill>
                  <a:srgbClr val="FF0000"/>
                </a:solidFill>
                <a:latin typeface="Roboto" panose="02000000000000000000"/>
              </a:rPr>
              <a:t>Usecase</a:t>
            </a:r>
            <a:endParaRPr lang="en-VN" dirty="0">
              <a:solidFill>
                <a:srgbClr val="FF0000"/>
              </a:solidFill>
              <a:latin typeface="Roboto" panose="02000000000000000000"/>
            </a:endParaRPr>
          </a:p>
        </p:txBody>
      </p:sp>
      <p:pic>
        <p:nvPicPr>
          <p:cNvPr id="7" name="Content Placeholder 4" descr="A diagram of a medical data flow&#10;&#10;Description automatically generated">
            <a:extLst>
              <a:ext uri="{FF2B5EF4-FFF2-40B4-BE49-F238E27FC236}">
                <a16:creationId xmlns:a16="http://schemas.microsoft.com/office/drawing/2014/main" id="{13AB12F7-9707-4D48-B0DB-BE3BA8D94DC5}"/>
              </a:ext>
            </a:extLst>
          </p:cNvPr>
          <p:cNvPicPr>
            <a:picLocks noChangeAspect="1"/>
          </p:cNvPicPr>
          <p:nvPr/>
        </p:nvPicPr>
        <p:blipFill>
          <a:blip r:embed="rId3"/>
          <a:stretch>
            <a:fillRect/>
          </a:stretch>
        </p:blipFill>
        <p:spPr>
          <a:xfrm>
            <a:off x="6388679" y="1594862"/>
            <a:ext cx="5803321" cy="4474137"/>
          </a:xfrm>
          <a:prstGeom prst="rect">
            <a:avLst/>
          </a:prstGeom>
        </p:spPr>
      </p:pic>
      <p:sp>
        <p:nvSpPr>
          <p:cNvPr id="8" name="TextBox 7">
            <a:extLst>
              <a:ext uri="{FF2B5EF4-FFF2-40B4-BE49-F238E27FC236}">
                <a16:creationId xmlns:a16="http://schemas.microsoft.com/office/drawing/2014/main" id="{91828EE9-53C8-C247-802E-CF999FDC5A15}"/>
              </a:ext>
            </a:extLst>
          </p:cNvPr>
          <p:cNvSpPr txBox="1"/>
          <p:nvPr/>
        </p:nvSpPr>
        <p:spPr>
          <a:xfrm>
            <a:off x="6096000" y="1246917"/>
            <a:ext cx="1694695" cy="369332"/>
          </a:xfrm>
          <a:prstGeom prst="rect">
            <a:avLst/>
          </a:prstGeom>
          <a:noFill/>
        </p:spPr>
        <p:txBody>
          <a:bodyPr wrap="none" rtlCol="0">
            <a:spAutoFit/>
          </a:bodyPr>
          <a:lstStyle/>
          <a:p>
            <a:r>
              <a:rPr lang="en-US" dirty="0" err="1">
                <a:solidFill>
                  <a:srgbClr val="FF0000"/>
                </a:solidFill>
                <a:latin typeface="Roboto" panose="02000000000000000000"/>
              </a:rPr>
              <a:t>Lược</a:t>
            </a:r>
            <a:r>
              <a:rPr lang="en-US" dirty="0">
                <a:solidFill>
                  <a:srgbClr val="FF0000"/>
                </a:solidFill>
                <a:latin typeface="Roboto" panose="02000000000000000000"/>
              </a:rPr>
              <a:t> </a:t>
            </a:r>
            <a:r>
              <a:rPr lang="en-US" dirty="0" err="1">
                <a:solidFill>
                  <a:srgbClr val="FF0000"/>
                </a:solidFill>
                <a:latin typeface="Roboto" panose="02000000000000000000"/>
              </a:rPr>
              <a:t>đồ</a:t>
            </a:r>
            <a:r>
              <a:rPr lang="en-US" dirty="0">
                <a:solidFill>
                  <a:srgbClr val="FF0000"/>
                </a:solidFill>
                <a:latin typeface="Roboto" panose="02000000000000000000"/>
              </a:rPr>
              <a:t> Class</a:t>
            </a:r>
            <a:endParaRPr lang="en-VN" dirty="0">
              <a:solidFill>
                <a:srgbClr val="FF0000"/>
              </a:solidFill>
              <a:latin typeface="Roboto" panose="02000000000000000000"/>
            </a:endParaRPr>
          </a:p>
        </p:txBody>
      </p:sp>
      <p:sp>
        <p:nvSpPr>
          <p:cNvPr id="3" name="Oval 2">
            <a:extLst>
              <a:ext uri="{FF2B5EF4-FFF2-40B4-BE49-F238E27FC236}">
                <a16:creationId xmlns:a16="http://schemas.microsoft.com/office/drawing/2014/main" id="{A97B5D0C-2669-8744-AE1E-5E7C61FDF6B7}"/>
              </a:ext>
            </a:extLst>
          </p:cNvPr>
          <p:cNvSpPr/>
          <p:nvPr/>
        </p:nvSpPr>
        <p:spPr>
          <a:xfrm>
            <a:off x="8135007" y="1690688"/>
            <a:ext cx="1340069" cy="4534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2A63043-E476-734D-B48E-A9B706253C89}"/>
              </a:ext>
            </a:extLst>
          </p:cNvPr>
          <p:cNvSpPr/>
          <p:nvPr/>
        </p:nvSpPr>
        <p:spPr>
          <a:xfrm>
            <a:off x="10131981" y="3798012"/>
            <a:ext cx="1340069" cy="4534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05815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en-US" dirty="0"/>
              <a:t>3.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endParaRPr lang="en-VN" dirty="0"/>
          </a:p>
        </p:txBody>
      </p:sp>
      <p:pic>
        <p:nvPicPr>
          <p:cNvPr id="5" name="Content Placeholder 4" descr="A diagram of a computer network&#10;&#10;Description automatically generated">
            <a:extLst>
              <a:ext uri="{FF2B5EF4-FFF2-40B4-BE49-F238E27FC236}">
                <a16:creationId xmlns:a16="http://schemas.microsoft.com/office/drawing/2014/main" id="{CAA4BF23-9B23-9982-5612-EDBA0A8871FF}"/>
              </a:ext>
            </a:extLst>
          </p:cNvPr>
          <p:cNvPicPr>
            <a:picLocks noGrp="1" noChangeAspect="1"/>
          </p:cNvPicPr>
          <p:nvPr>
            <p:ph idx="1"/>
          </p:nvPr>
        </p:nvPicPr>
        <p:blipFill>
          <a:blip r:embed="rId2"/>
          <a:stretch>
            <a:fillRect/>
          </a:stretch>
        </p:blipFill>
        <p:spPr>
          <a:xfrm>
            <a:off x="967113" y="1690688"/>
            <a:ext cx="9879399" cy="4351338"/>
          </a:xfrm>
        </p:spPr>
      </p:pic>
      <p:sp>
        <p:nvSpPr>
          <p:cNvPr id="4" name="TextBox 3">
            <a:extLst>
              <a:ext uri="{FF2B5EF4-FFF2-40B4-BE49-F238E27FC236}">
                <a16:creationId xmlns:a16="http://schemas.microsoft.com/office/drawing/2014/main" id="{CB6BEDEB-206D-6C42-8A17-94A5495EC06C}"/>
              </a:ext>
            </a:extLst>
          </p:cNvPr>
          <p:cNvSpPr txBox="1"/>
          <p:nvPr/>
        </p:nvSpPr>
        <p:spPr>
          <a:xfrm>
            <a:off x="948562" y="1268303"/>
            <a:ext cx="3865161" cy="369332"/>
          </a:xfrm>
          <a:prstGeom prst="rect">
            <a:avLst/>
          </a:prstGeom>
          <a:noFill/>
        </p:spPr>
        <p:txBody>
          <a:bodyPr wrap="none" rtlCol="0">
            <a:spAutoFit/>
          </a:bodyPr>
          <a:lstStyle/>
          <a:p>
            <a:r>
              <a:rPr lang="en-US" dirty="0" err="1">
                <a:solidFill>
                  <a:srgbClr val="FF0000"/>
                </a:solidFill>
                <a:latin typeface="Roboto" panose="02000000000000000000"/>
              </a:rPr>
              <a:t>Kiến</a:t>
            </a:r>
            <a:r>
              <a:rPr lang="en-US" dirty="0">
                <a:solidFill>
                  <a:srgbClr val="FF0000"/>
                </a:solidFill>
                <a:latin typeface="Roboto" panose="02000000000000000000"/>
              </a:rPr>
              <a:t> </a:t>
            </a:r>
            <a:r>
              <a:rPr lang="en-US" dirty="0" err="1">
                <a:solidFill>
                  <a:srgbClr val="FF0000"/>
                </a:solidFill>
                <a:latin typeface="Roboto" panose="02000000000000000000"/>
              </a:rPr>
              <a:t>trúc</a:t>
            </a:r>
            <a:r>
              <a:rPr lang="en-US" dirty="0">
                <a:solidFill>
                  <a:srgbClr val="FF0000"/>
                </a:solidFill>
                <a:latin typeface="Roboto" panose="02000000000000000000"/>
              </a:rPr>
              <a:t> </a:t>
            </a:r>
            <a:r>
              <a:rPr lang="en-US" dirty="0" err="1">
                <a:solidFill>
                  <a:srgbClr val="FF0000"/>
                </a:solidFill>
                <a:latin typeface="Roboto" panose="02000000000000000000"/>
              </a:rPr>
              <a:t>của</a:t>
            </a:r>
            <a:r>
              <a:rPr lang="en-US" dirty="0">
                <a:solidFill>
                  <a:srgbClr val="FF0000"/>
                </a:solidFill>
                <a:latin typeface="Roboto" panose="02000000000000000000"/>
              </a:rPr>
              <a:t> </a:t>
            </a:r>
            <a:r>
              <a:rPr lang="en-US" dirty="0" err="1">
                <a:solidFill>
                  <a:srgbClr val="FF0000"/>
                </a:solidFill>
                <a:latin typeface="Roboto" panose="02000000000000000000"/>
              </a:rPr>
              <a:t>hệ</a:t>
            </a:r>
            <a:r>
              <a:rPr lang="en-US" dirty="0">
                <a:solidFill>
                  <a:srgbClr val="FF0000"/>
                </a:solidFill>
                <a:latin typeface="Roboto" panose="02000000000000000000"/>
              </a:rPr>
              <a:t> </a:t>
            </a:r>
            <a:r>
              <a:rPr lang="en-US" dirty="0" err="1">
                <a:solidFill>
                  <a:srgbClr val="FF0000"/>
                </a:solidFill>
                <a:latin typeface="Roboto" panose="02000000000000000000"/>
              </a:rPr>
              <a:t>thống</a:t>
            </a:r>
            <a:r>
              <a:rPr lang="en-US" dirty="0">
                <a:solidFill>
                  <a:srgbClr val="FF0000"/>
                </a:solidFill>
                <a:latin typeface="Roboto" panose="02000000000000000000"/>
              </a:rPr>
              <a:t> </a:t>
            </a:r>
            <a:r>
              <a:rPr lang="en-US" dirty="0" err="1">
                <a:solidFill>
                  <a:srgbClr val="FF0000"/>
                </a:solidFill>
                <a:latin typeface="Roboto" panose="02000000000000000000"/>
              </a:rPr>
              <a:t>MedicHearth</a:t>
            </a:r>
            <a:endParaRPr lang="en-VN" dirty="0">
              <a:solidFill>
                <a:srgbClr val="FF0000"/>
              </a:solidFill>
              <a:latin typeface="Roboto" panose="02000000000000000000"/>
            </a:endParaRPr>
          </a:p>
        </p:txBody>
      </p:sp>
    </p:spTree>
    <p:extLst>
      <p:ext uri="{BB962C8B-B14F-4D97-AF65-F5344CB8AC3E}">
        <p14:creationId xmlns:p14="http://schemas.microsoft.com/office/powerpoint/2010/main" val="103256272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a:xfrm>
            <a:off x="838200" y="365126"/>
            <a:ext cx="10515600" cy="726255"/>
          </a:xfrm>
        </p:spPr>
        <p:txBody>
          <a:bodyPr/>
          <a:lstStyle/>
          <a:p>
            <a:r>
              <a:rPr lang="en-US" dirty="0"/>
              <a:t>4. </a:t>
            </a:r>
            <a:r>
              <a:rPr lang="en-US" dirty="0" err="1"/>
              <a:t>Kết</a:t>
            </a:r>
            <a:r>
              <a:rPr lang="en-US" dirty="0"/>
              <a:t> </a:t>
            </a:r>
            <a:r>
              <a:rPr lang="en-US" dirty="0" err="1"/>
              <a:t>Quả</a:t>
            </a:r>
            <a:endParaRPr lang="en-VN" dirty="0"/>
          </a:p>
        </p:txBody>
      </p:sp>
      <p:pic>
        <p:nvPicPr>
          <p:cNvPr id="6" name="Picture 5">
            <a:extLst>
              <a:ext uri="{FF2B5EF4-FFF2-40B4-BE49-F238E27FC236}">
                <a16:creationId xmlns:a16="http://schemas.microsoft.com/office/drawing/2014/main" id="{43F76EEA-EC8C-6F82-F349-1FBCA7D2F843}"/>
              </a:ext>
            </a:extLst>
          </p:cNvPr>
          <p:cNvPicPr>
            <a:picLocks noChangeAspect="1"/>
          </p:cNvPicPr>
          <p:nvPr/>
        </p:nvPicPr>
        <p:blipFill>
          <a:blip r:embed="rId2"/>
          <a:stretch>
            <a:fillRect/>
          </a:stretch>
        </p:blipFill>
        <p:spPr>
          <a:xfrm>
            <a:off x="516835" y="1274115"/>
            <a:ext cx="7900838" cy="4444384"/>
          </a:xfrm>
          <a:prstGeom prst="rect">
            <a:avLst/>
          </a:prstGeom>
        </p:spPr>
      </p:pic>
      <p:sp>
        <p:nvSpPr>
          <p:cNvPr id="7" name="TextBox 6">
            <a:extLst>
              <a:ext uri="{FF2B5EF4-FFF2-40B4-BE49-F238E27FC236}">
                <a16:creationId xmlns:a16="http://schemas.microsoft.com/office/drawing/2014/main" id="{6BA4FC1E-CDF2-67FA-1EE1-ADE08E8F709F}"/>
              </a:ext>
            </a:extLst>
          </p:cNvPr>
          <p:cNvSpPr txBox="1"/>
          <p:nvPr/>
        </p:nvSpPr>
        <p:spPr>
          <a:xfrm>
            <a:off x="4306008" y="5718499"/>
            <a:ext cx="3049040" cy="369332"/>
          </a:xfrm>
          <a:prstGeom prst="rect">
            <a:avLst/>
          </a:prstGeom>
          <a:noFill/>
        </p:spPr>
        <p:txBody>
          <a:bodyPr wrap="none" rtlCol="0">
            <a:spAutoFit/>
          </a:bodyPr>
          <a:lstStyle/>
          <a:p>
            <a:r>
              <a:rPr lang="en-VN" dirty="0"/>
              <a:t>Giao diện Dashboard trên web</a:t>
            </a:r>
          </a:p>
        </p:txBody>
      </p:sp>
      <p:sp>
        <p:nvSpPr>
          <p:cNvPr id="3" name="Rectangle 2">
            <a:extLst>
              <a:ext uri="{FF2B5EF4-FFF2-40B4-BE49-F238E27FC236}">
                <a16:creationId xmlns:a16="http://schemas.microsoft.com/office/drawing/2014/main" id="{15C36821-C6A8-9C43-AF4E-964A464B04F7}"/>
              </a:ext>
            </a:extLst>
          </p:cNvPr>
          <p:cNvSpPr/>
          <p:nvPr/>
        </p:nvSpPr>
        <p:spPr>
          <a:xfrm>
            <a:off x="689345" y="906715"/>
            <a:ext cx="3210623" cy="369332"/>
          </a:xfrm>
          <a:prstGeom prst="rect">
            <a:avLst/>
          </a:prstGeom>
        </p:spPr>
        <p:txBody>
          <a:bodyPr wrap="none">
            <a:spAutoFit/>
          </a:bodyPr>
          <a:lstStyle/>
          <a:p>
            <a:r>
              <a:rPr lang="en-US" dirty="0" err="1">
                <a:solidFill>
                  <a:srgbClr val="FF0000"/>
                </a:solidFill>
              </a:rPr>
              <a:t>Một</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giao</a:t>
            </a:r>
            <a:r>
              <a:rPr lang="en-US" dirty="0">
                <a:solidFill>
                  <a:srgbClr val="FF0000"/>
                </a:solidFill>
              </a:rPr>
              <a:t> </a:t>
            </a:r>
            <a:r>
              <a:rPr lang="en-US" dirty="0" err="1">
                <a:solidFill>
                  <a:srgbClr val="FF0000"/>
                </a:solidFill>
              </a:rPr>
              <a:t>diện</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VN" dirty="0">
              <a:solidFill>
                <a:srgbClr val="FF0000"/>
              </a:solidFill>
            </a:endParaRPr>
          </a:p>
        </p:txBody>
      </p:sp>
      <p:pic>
        <p:nvPicPr>
          <p:cNvPr id="8" name="Picture 7">
            <a:extLst>
              <a:ext uri="{FF2B5EF4-FFF2-40B4-BE49-F238E27FC236}">
                <a16:creationId xmlns:a16="http://schemas.microsoft.com/office/drawing/2014/main" id="{16D8CDB9-F676-144C-9AD0-F7CE489B792A}"/>
              </a:ext>
            </a:extLst>
          </p:cNvPr>
          <p:cNvPicPr>
            <a:picLocks noChangeAspect="1"/>
          </p:cNvPicPr>
          <p:nvPr/>
        </p:nvPicPr>
        <p:blipFill>
          <a:blip r:embed="rId3"/>
          <a:stretch>
            <a:fillRect/>
          </a:stretch>
        </p:blipFill>
        <p:spPr>
          <a:xfrm>
            <a:off x="7569764" y="910987"/>
            <a:ext cx="4246601" cy="2388713"/>
          </a:xfrm>
          <a:prstGeom prst="rect">
            <a:avLst/>
          </a:prstGeom>
        </p:spPr>
      </p:pic>
      <p:pic>
        <p:nvPicPr>
          <p:cNvPr id="9" name="Picture 8">
            <a:extLst>
              <a:ext uri="{FF2B5EF4-FFF2-40B4-BE49-F238E27FC236}">
                <a16:creationId xmlns:a16="http://schemas.microsoft.com/office/drawing/2014/main" id="{7CBD06F2-2668-8F4F-A03D-7D1735B50C60}"/>
              </a:ext>
            </a:extLst>
          </p:cNvPr>
          <p:cNvPicPr>
            <a:picLocks noChangeAspect="1"/>
          </p:cNvPicPr>
          <p:nvPr/>
        </p:nvPicPr>
        <p:blipFill>
          <a:blip r:embed="rId4"/>
          <a:stretch>
            <a:fillRect/>
          </a:stretch>
        </p:blipFill>
        <p:spPr>
          <a:xfrm>
            <a:off x="7945258" y="3299700"/>
            <a:ext cx="4246742" cy="2388733"/>
          </a:xfrm>
          <a:prstGeom prst="rect">
            <a:avLst/>
          </a:prstGeom>
        </p:spPr>
      </p:pic>
      <p:cxnSp>
        <p:nvCxnSpPr>
          <p:cNvPr id="10" name="Straight Arrow Connector 9">
            <a:extLst>
              <a:ext uri="{FF2B5EF4-FFF2-40B4-BE49-F238E27FC236}">
                <a16:creationId xmlns:a16="http://schemas.microsoft.com/office/drawing/2014/main" id="{ADD68E16-9016-DB4B-B165-94C27201DCC9}"/>
              </a:ext>
            </a:extLst>
          </p:cNvPr>
          <p:cNvCxnSpPr>
            <a:cxnSpLocks/>
          </p:cNvCxnSpPr>
          <p:nvPr/>
        </p:nvCxnSpPr>
        <p:spPr>
          <a:xfrm flipV="1">
            <a:off x="1325217" y="1922610"/>
            <a:ext cx="6758609" cy="9024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F83339-1B7A-E742-B075-D571E52048C1}"/>
              </a:ext>
            </a:extLst>
          </p:cNvPr>
          <p:cNvCxnSpPr>
            <a:cxnSpLocks/>
          </p:cNvCxnSpPr>
          <p:nvPr/>
        </p:nvCxnSpPr>
        <p:spPr>
          <a:xfrm>
            <a:off x="1325217" y="3116966"/>
            <a:ext cx="6758609" cy="5477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26109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a:xfrm>
            <a:off x="838200" y="365126"/>
            <a:ext cx="10515600" cy="755752"/>
          </a:xfrm>
        </p:spPr>
        <p:txBody>
          <a:bodyPr/>
          <a:lstStyle/>
          <a:p>
            <a:r>
              <a:rPr lang="en-US" dirty="0"/>
              <a:t>4. </a:t>
            </a:r>
            <a:r>
              <a:rPr lang="en-US" dirty="0" err="1"/>
              <a:t>Kết</a:t>
            </a:r>
            <a:r>
              <a:rPr lang="en-US" dirty="0"/>
              <a:t> </a:t>
            </a:r>
            <a:r>
              <a:rPr lang="en-US" dirty="0" err="1"/>
              <a:t>Quả</a:t>
            </a:r>
            <a:endParaRPr lang="en-VN" dirty="0"/>
          </a:p>
        </p:txBody>
      </p:sp>
      <p:sp>
        <p:nvSpPr>
          <p:cNvPr id="4" name="TextBox 3">
            <a:extLst>
              <a:ext uri="{FF2B5EF4-FFF2-40B4-BE49-F238E27FC236}">
                <a16:creationId xmlns:a16="http://schemas.microsoft.com/office/drawing/2014/main" id="{A66C2A3B-C3B9-FCD8-7697-B0CB864ED036}"/>
              </a:ext>
            </a:extLst>
          </p:cNvPr>
          <p:cNvSpPr txBox="1"/>
          <p:nvPr/>
        </p:nvSpPr>
        <p:spPr>
          <a:xfrm>
            <a:off x="352423" y="4947876"/>
            <a:ext cx="5156388" cy="646331"/>
          </a:xfrm>
          <a:prstGeom prst="rect">
            <a:avLst/>
          </a:prstGeom>
          <a:noFill/>
        </p:spPr>
        <p:txBody>
          <a:bodyPr wrap="square" rtlCol="0">
            <a:spAutoFit/>
          </a:bodyPr>
          <a:lstStyle/>
          <a:p>
            <a:r>
              <a:rPr lang="en-VN" dirty="0">
                <a:solidFill>
                  <a:srgbClr val="FF0000"/>
                </a:solidFill>
              </a:rPr>
              <a:t>Giao diện hiển thị Kết quả từ thiết bị theo thời gian thực và cảnh báo</a:t>
            </a:r>
          </a:p>
        </p:txBody>
      </p:sp>
      <p:pic>
        <p:nvPicPr>
          <p:cNvPr id="6" name="Picture 5">
            <a:extLst>
              <a:ext uri="{FF2B5EF4-FFF2-40B4-BE49-F238E27FC236}">
                <a16:creationId xmlns:a16="http://schemas.microsoft.com/office/drawing/2014/main" id="{F6B60033-60A9-0FDD-F659-BBE7EB7A60DD}"/>
              </a:ext>
            </a:extLst>
          </p:cNvPr>
          <p:cNvPicPr>
            <a:picLocks noChangeAspect="1"/>
          </p:cNvPicPr>
          <p:nvPr/>
        </p:nvPicPr>
        <p:blipFill>
          <a:blip r:embed="rId2"/>
          <a:stretch>
            <a:fillRect/>
          </a:stretch>
        </p:blipFill>
        <p:spPr>
          <a:xfrm>
            <a:off x="372968" y="1120878"/>
            <a:ext cx="6626724" cy="3727868"/>
          </a:xfrm>
          <a:prstGeom prst="rect">
            <a:avLst/>
          </a:prstGeom>
        </p:spPr>
      </p:pic>
      <p:pic>
        <p:nvPicPr>
          <p:cNvPr id="5" name="Picture 4">
            <a:extLst>
              <a:ext uri="{FF2B5EF4-FFF2-40B4-BE49-F238E27FC236}">
                <a16:creationId xmlns:a16="http://schemas.microsoft.com/office/drawing/2014/main" id="{305610A5-3916-9B43-AEA5-83EC6828E89D}"/>
              </a:ext>
            </a:extLst>
          </p:cNvPr>
          <p:cNvPicPr>
            <a:picLocks noChangeAspect="1"/>
          </p:cNvPicPr>
          <p:nvPr/>
        </p:nvPicPr>
        <p:blipFill>
          <a:blip r:embed="rId3"/>
          <a:stretch>
            <a:fillRect/>
          </a:stretch>
        </p:blipFill>
        <p:spPr>
          <a:xfrm>
            <a:off x="5619173" y="1589309"/>
            <a:ext cx="6457217" cy="4492163"/>
          </a:xfrm>
          <a:prstGeom prst="rect">
            <a:avLst/>
          </a:prstGeom>
        </p:spPr>
      </p:pic>
      <p:sp>
        <p:nvSpPr>
          <p:cNvPr id="7" name="TextBox 6">
            <a:extLst>
              <a:ext uri="{FF2B5EF4-FFF2-40B4-BE49-F238E27FC236}">
                <a16:creationId xmlns:a16="http://schemas.microsoft.com/office/drawing/2014/main" id="{49B7FA15-9416-444D-92A1-44AB8F0A165E}"/>
              </a:ext>
            </a:extLst>
          </p:cNvPr>
          <p:cNvSpPr txBox="1"/>
          <p:nvPr/>
        </p:nvSpPr>
        <p:spPr>
          <a:xfrm>
            <a:off x="8201671" y="1115247"/>
            <a:ext cx="1950149" cy="369332"/>
          </a:xfrm>
          <a:prstGeom prst="rect">
            <a:avLst/>
          </a:prstGeom>
          <a:noFill/>
        </p:spPr>
        <p:txBody>
          <a:bodyPr wrap="none" rtlCol="0">
            <a:spAutoFit/>
          </a:bodyPr>
          <a:lstStyle/>
          <a:p>
            <a:r>
              <a:rPr lang="en-VN" dirty="0">
                <a:solidFill>
                  <a:srgbClr val="FF0000"/>
                </a:solidFill>
              </a:rPr>
              <a:t>Giao diện thống kê</a:t>
            </a:r>
          </a:p>
        </p:txBody>
      </p:sp>
    </p:spTree>
    <p:extLst>
      <p:ext uri="{BB962C8B-B14F-4D97-AF65-F5344CB8AC3E}">
        <p14:creationId xmlns:p14="http://schemas.microsoft.com/office/powerpoint/2010/main" val="112009044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en-US" dirty="0"/>
              <a:t>4. </a:t>
            </a:r>
            <a:r>
              <a:rPr lang="en-US" dirty="0" err="1"/>
              <a:t>Kết</a:t>
            </a:r>
            <a:r>
              <a:rPr lang="en-US" dirty="0"/>
              <a:t> </a:t>
            </a:r>
            <a:r>
              <a:rPr lang="en-US" dirty="0" err="1"/>
              <a:t>Quả</a:t>
            </a:r>
            <a:endParaRPr lang="en-VN" dirty="0"/>
          </a:p>
        </p:txBody>
      </p:sp>
      <p:pic>
        <p:nvPicPr>
          <p:cNvPr id="3" name="Picture 2">
            <a:extLst>
              <a:ext uri="{FF2B5EF4-FFF2-40B4-BE49-F238E27FC236}">
                <a16:creationId xmlns:a16="http://schemas.microsoft.com/office/drawing/2014/main" id="{555D3866-5AE9-0A76-19D7-C43F2B8E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98" y="1411201"/>
            <a:ext cx="2083378" cy="4221230"/>
          </a:xfrm>
          <a:prstGeom prst="rect">
            <a:avLst/>
          </a:prstGeom>
        </p:spPr>
      </p:pic>
      <p:pic>
        <p:nvPicPr>
          <p:cNvPr id="4" name="Picture 3">
            <a:extLst>
              <a:ext uri="{FF2B5EF4-FFF2-40B4-BE49-F238E27FC236}">
                <a16:creationId xmlns:a16="http://schemas.microsoft.com/office/drawing/2014/main" id="{7D2B0A93-83EC-99DD-2503-D2DE2EFC7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076" y="1589857"/>
            <a:ext cx="2141286" cy="4229403"/>
          </a:xfrm>
          <a:prstGeom prst="rect">
            <a:avLst/>
          </a:prstGeom>
        </p:spPr>
      </p:pic>
      <p:pic>
        <p:nvPicPr>
          <p:cNvPr id="8" name="Picture 7">
            <a:extLst>
              <a:ext uri="{FF2B5EF4-FFF2-40B4-BE49-F238E27FC236}">
                <a16:creationId xmlns:a16="http://schemas.microsoft.com/office/drawing/2014/main" id="{218AA55D-C75D-A38D-7B3B-97CCC56DB56E}"/>
              </a:ext>
            </a:extLst>
          </p:cNvPr>
          <p:cNvPicPr>
            <a:picLocks noChangeAspect="1"/>
          </p:cNvPicPr>
          <p:nvPr/>
        </p:nvPicPr>
        <p:blipFill>
          <a:blip r:embed="rId4"/>
          <a:stretch>
            <a:fillRect/>
          </a:stretch>
        </p:blipFill>
        <p:spPr>
          <a:xfrm>
            <a:off x="4758363" y="2017556"/>
            <a:ext cx="2378428" cy="3980360"/>
          </a:xfrm>
          <a:prstGeom prst="rect">
            <a:avLst/>
          </a:prstGeom>
        </p:spPr>
      </p:pic>
      <p:pic>
        <p:nvPicPr>
          <p:cNvPr id="9" name="Picture 8">
            <a:extLst>
              <a:ext uri="{FF2B5EF4-FFF2-40B4-BE49-F238E27FC236}">
                <a16:creationId xmlns:a16="http://schemas.microsoft.com/office/drawing/2014/main" id="{039CF8BD-625B-CEB0-F580-7AE6F266E294}"/>
              </a:ext>
            </a:extLst>
          </p:cNvPr>
          <p:cNvPicPr>
            <a:picLocks noChangeAspect="1"/>
          </p:cNvPicPr>
          <p:nvPr/>
        </p:nvPicPr>
        <p:blipFill>
          <a:blip r:embed="rId5"/>
          <a:stretch>
            <a:fillRect/>
          </a:stretch>
        </p:blipFill>
        <p:spPr>
          <a:xfrm>
            <a:off x="7136791" y="2341364"/>
            <a:ext cx="2310285" cy="3854484"/>
          </a:xfrm>
          <a:prstGeom prst="rect">
            <a:avLst/>
          </a:prstGeom>
        </p:spPr>
      </p:pic>
      <p:pic>
        <p:nvPicPr>
          <p:cNvPr id="11" name="Picture 10">
            <a:extLst>
              <a:ext uri="{FF2B5EF4-FFF2-40B4-BE49-F238E27FC236}">
                <a16:creationId xmlns:a16="http://schemas.microsoft.com/office/drawing/2014/main" id="{5C2F926B-EDC1-CF4A-1CD7-1FA45BA9AD18}"/>
              </a:ext>
            </a:extLst>
          </p:cNvPr>
          <p:cNvPicPr>
            <a:picLocks noChangeAspect="1"/>
          </p:cNvPicPr>
          <p:nvPr/>
        </p:nvPicPr>
        <p:blipFill>
          <a:blip r:embed="rId6"/>
          <a:stretch>
            <a:fillRect/>
          </a:stretch>
        </p:blipFill>
        <p:spPr>
          <a:xfrm>
            <a:off x="9447076" y="2664369"/>
            <a:ext cx="2314892" cy="3925613"/>
          </a:xfrm>
          <a:prstGeom prst="rect">
            <a:avLst/>
          </a:prstGeom>
        </p:spPr>
      </p:pic>
      <p:sp>
        <p:nvSpPr>
          <p:cNvPr id="12" name="TextBox 11">
            <a:extLst>
              <a:ext uri="{FF2B5EF4-FFF2-40B4-BE49-F238E27FC236}">
                <a16:creationId xmlns:a16="http://schemas.microsoft.com/office/drawing/2014/main" id="{0046A9B9-D693-5563-EA71-09473AEAA9C9}"/>
              </a:ext>
            </a:extLst>
          </p:cNvPr>
          <p:cNvSpPr txBox="1"/>
          <p:nvPr/>
        </p:nvSpPr>
        <p:spPr>
          <a:xfrm>
            <a:off x="5285161" y="1177032"/>
            <a:ext cx="4725941" cy="523220"/>
          </a:xfrm>
          <a:prstGeom prst="rect">
            <a:avLst/>
          </a:prstGeom>
          <a:noFill/>
        </p:spPr>
        <p:txBody>
          <a:bodyPr wrap="square" rtlCol="0">
            <a:spAutoFit/>
          </a:bodyPr>
          <a:lstStyle/>
          <a:p>
            <a:r>
              <a:rPr lang="en-VN" sz="2800" dirty="0">
                <a:solidFill>
                  <a:srgbClr val="FF0000"/>
                </a:solidFill>
              </a:rPr>
              <a:t>Giao diện phiên bản di động</a:t>
            </a:r>
          </a:p>
        </p:txBody>
      </p:sp>
    </p:spTree>
    <p:extLst>
      <p:ext uri="{BB962C8B-B14F-4D97-AF65-F5344CB8AC3E}">
        <p14:creationId xmlns:p14="http://schemas.microsoft.com/office/powerpoint/2010/main" val="351326472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en-US" dirty="0"/>
              <a:t>4. </a:t>
            </a:r>
            <a:r>
              <a:rPr lang="en-US" dirty="0" err="1"/>
              <a:t>Kết</a:t>
            </a:r>
            <a:r>
              <a:rPr lang="en-US" dirty="0"/>
              <a:t> </a:t>
            </a:r>
            <a:r>
              <a:rPr lang="en-US" dirty="0" err="1"/>
              <a:t>Quả</a:t>
            </a:r>
            <a:endParaRPr lang="en-VN" dirty="0"/>
          </a:p>
        </p:txBody>
      </p:sp>
      <p:pic>
        <p:nvPicPr>
          <p:cNvPr id="3" name="Picture 2">
            <a:extLst>
              <a:ext uri="{FF2B5EF4-FFF2-40B4-BE49-F238E27FC236}">
                <a16:creationId xmlns:a16="http://schemas.microsoft.com/office/drawing/2014/main" id="{ADAD4AC5-B17A-A96D-DDC9-2EA6F8B659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9884" y="1594374"/>
            <a:ext cx="2819970" cy="2901830"/>
          </a:xfrm>
          <a:prstGeom prst="rect">
            <a:avLst/>
          </a:prstGeom>
        </p:spPr>
      </p:pic>
      <p:sp>
        <p:nvSpPr>
          <p:cNvPr id="4" name="TextBox 3">
            <a:extLst>
              <a:ext uri="{FF2B5EF4-FFF2-40B4-BE49-F238E27FC236}">
                <a16:creationId xmlns:a16="http://schemas.microsoft.com/office/drawing/2014/main" id="{B7B62234-F1D0-EB7E-158B-95A0F971EEAB}"/>
              </a:ext>
            </a:extLst>
          </p:cNvPr>
          <p:cNvSpPr txBox="1"/>
          <p:nvPr/>
        </p:nvSpPr>
        <p:spPr>
          <a:xfrm>
            <a:off x="291548" y="4692872"/>
            <a:ext cx="11873948" cy="523220"/>
          </a:xfrm>
          <a:prstGeom prst="rect">
            <a:avLst/>
          </a:prstGeom>
          <a:noFill/>
        </p:spPr>
        <p:txBody>
          <a:bodyPr wrap="square" rtlCol="0">
            <a:spAutoFit/>
          </a:bodyPr>
          <a:lstStyle/>
          <a:p>
            <a:r>
              <a:rPr lang="en-VN" sz="2800" dirty="0">
                <a:solidFill>
                  <a:srgbClr val="FF0000"/>
                </a:solidFill>
              </a:rPr>
              <a:t>Thông báo hiển thị trên đồng hồ thông minh của Bác sĩ khi kết nối với điện thoại</a:t>
            </a:r>
          </a:p>
        </p:txBody>
      </p:sp>
      <p:pic>
        <p:nvPicPr>
          <p:cNvPr id="6" name="Picture 5">
            <a:extLst>
              <a:ext uri="{FF2B5EF4-FFF2-40B4-BE49-F238E27FC236}">
                <a16:creationId xmlns:a16="http://schemas.microsoft.com/office/drawing/2014/main" id="{325800B0-C625-C24B-BDE9-AC875C6D0E95}"/>
              </a:ext>
            </a:extLst>
          </p:cNvPr>
          <p:cNvPicPr>
            <a:picLocks noChangeAspect="1"/>
          </p:cNvPicPr>
          <p:nvPr/>
        </p:nvPicPr>
        <p:blipFill>
          <a:blip r:embed="rId3"/>
          <a:stretch>
            <a:fillRect/>
          </a:stretch>
        </p:blipFill>
        <p:spPr>
          <a:xfrm>
            <a:off x="6465774" y="1594374"/>
            <a:ext cx="2415248" cy="2954838"/>
          </a:xfrm>
          <a:prstGeom prst="rect">
            <a:avLst/>
          </a:prstGeom>
        </p:spPr>
      </p:pic>
      <p:sp>
        <p:nvSpPr>
          <p:cNvPr id="7" name="TextBox 6">
            <a:extLst>
              <a:ext uri="{FF2B5EF4-FFF2-40B4-BE49-F238E27FC236}">
                <a16:creationId xmlns:a16="http://schemas.microsoft.com/office/drawing/2014/main" id="{4E442D61-51E4-DA46-BEE6-273F3E93604D}"/>
              </a:ext>
            </a:extLst>
          </p:cNvPr>
          <p:cNvSpPr txBox="1"/>
          <p:nvPr/>
        </p:nvSpPr>
        <p:spPr>
          <a:xfrm>
            <a:off x="1196148" y="5412760"/>
            <a:ext cx="10038887" cy="400110"/>
          </a:xfrm>
          <a:prstGeom prst="rect">
            <a:avLst/>
          </a:prstGeom>
          <a:noFill/>
        </p:spPr>
        <p:txBody>
          <a:bodyPr wrap="square" rtlCol="0">
            <a:spAutoFit/>
          </a:bodyPr>
          <a:lstStyle/>
          <a:p>
            <a:r>
              <a:rPr lang="en-US" sz="2000" i="1" dirty="0" err="1">
                <a:solidFill>
                  <a:schemeClr val="accent1"/>
                </a:solidFill>
              </a:rPr>
              <a:t>Xem</a:t>
            </a:r>
            <a:r>
              <a:rPr lang="en-US" sz="2000" i="1" dirty="0">
                <a:solidFill>
                  <a:schemeClr val="accent1"/>
                </a:solidFill>
              </a:rPr>
              <a:t> chi </a:t>
            </a:r>
            <a:r>
              <a:rPr lang="en-US" sz="2000" i="1" dirty="0" err="1">
                <a:solidFill>
                  <a:schemeClr val="accent1"/>
                </a:solidFill>
              </a:rPr>
              <a:t>tiết</a:t>
            </a:r>
            <a:r>
              <a:rPr lang="en-US" sz="2000" i="1" dirty="0">
                <a:solidFill>
                  <a:schemeClr val="accent1"/>
                </a:solidFill>
              </a:rPr>
              <a:t> </a:t>
            </a:r>
            <a:r>
              <a:rPr lang="en-US" sz="2000" i="1" dirty="0" err="1">
                <a:solidFill>
                  <a:schemeClr val="accent1"/>
                </a:solidFill>
              </a:rPr>
              <a:t>tại</a:t>
            </a:r>
            <a:r>
              <a:rPr lang="en-US" sz="2000" i="1" dirty="0">
                <a:solidFill>
                  <a:schemeClr val="accent1"/>
                </a:solidFill>
              </a:rPr>
              <a:t>: https://</a:t>
            </a:r>
            <a:r>
              <a:rPr lang="en-US" sz="2000" i="1" dirty="0" err="1">
                <a:solidFill>
                  <a:schemeClr val="accent1"/>
                </a:solidFill>
              </a:rPr>
              <a:t>www.youtube.com</a:t>
            </a:r>
            <a:r>
              <a:rPr lang="en-US" sz="2000" i="1" dirty="0">
                <a:solidFill>
                  <a:schemeClr val="accent1"/>
                </a:solidFill>
              </a:rPr>
              <a:t>/</a:t>
            </a:r>
            <a:r>
              <a:rPr lang="en-US" sz="2000" i="1" dirty="0" err="1">
                <a:solidFill>
                  <a:schemeClr val="accent1"/>
                </a:solidFill>
              </a:rPr>
              <a:t>watch?v</a:t>
            </a:r>
            <a:r>
              <a:rPr lang="en-US" sz="2000" i="1" dirty="0">
                <a:solidFill>
                  <a:schemeClr val="accent1"/>
                </a:solidFill>
              </a:rPr>
              <a:t>=WMIuLxpD0ag </a:t>
            </a:r>
            <a:endParaRPr lang="en-VN" sz="2000" i="1" dirty="0">
              <a:solidFill>
                <a:schemeClr val="accent1"/>
              </a:solidFill>
            </a:endParaRPr>
          </a:p>
        </p:txBody>
      </p:sp>
    </p:spTree>
    <p:extLst>
      <p:ext uri="{BB962C8B-B14F-4D97-AF65-F5344CB8AC3E}">
        <p14:creationId xmlns:p14="http://schemas.microsoft.com/office/powerpoint/2010/main" val="99003709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1E90-C0BC-43E9-C7D0-A64A56A49A9C}"/>
              </a:ext>
            </a:extLst>
          </p:cNvPr>
          <p:cNvSpPr>
            <a:spLocks noGrp="1"/>
          </p:cNvSpPr>
          <p:nvPr>
            <p:ph type="title"/>
          </p:nvPr>
        </p:nvSpPr>
        <p:spPr/>
        <p:txBody>
          <a:bodyPr/>
          <a:lstStyle/>
          <a:p>
            <a:r>
              <a:rPr lang="en-VN"/>
              <a:t>5</a:t>
            </a:r>
            <a:r>
              <a:rPr lang="en-VN" dirty="0"/>
              <a:t>. Kết Luận và đề xuất</a:t>
            </a:r>
          </a:p>
        </p:txBody>
      </p:sp>
      <p:sp>
        <p:nvSpPr>
          <p:cNvPr id="3" name="Content Placeholder 2">
            <a:extLst>
              <a:ext uri="{FF2B5EF4-FFF2-40B4-BE49-F238E27FC236}">
                <a16:creationId xmlns:a16="http://schemas.microsoft.com/office/drawing/2014/main" id="{65DAE14A-69A5-3BFF-3A1D-45FE2B27079E}"/>
              </a:ext>
            </a:extLst>
          </p:cNvPr>
          <p:cNvSpPr>
            <a:spLocks noGrp="1"/>
          </p:cNvSpPr>
          <p:nvPr>
            <p:ph idx="1"/>
          </p:nvPr>
        </p:nvSpPr>
        <p:spPr>
          <a:xfrm>
            <a:off x="838200" y="1537252"/>
            <a:ext cx="10515600" cy="4639711"/>
          </a:xfrm>
        </p:spPr>
        <p:txBody>
          <a:bodyPr>
            <a:normAutofit fontScale="92500" lnSpcReduction="20000"/>
          </a:bodyPr>
          <a:lstStyle/>
          <a:p>
            <a:pPr algn="just"/>
            <a:r>
              <a:rPr lang="vi-VN" dirty="0"/>
              <a:t>Bài báo trình bày giải pháp kết hợp IoT và AI để xây dựng hệ thống giám sát bệnh nhân thời gian thực. </a:t>
            </a:r>
          </a:p>
          <a:p>
            <a:pPr algn="just"/>
            <a:r>
              <a:rPr lang="vi-VN" dirty="0"/>
              <a:t>Công cụ </a:t>
            </a:r>
            <a:r>
              <a:rPr lang="vi-VN" b="1" dirty="0"/>
              <a:t>Medihealth</a:t>
            </a:r>
            <a:r>
              <a:rPr lang="vi-VN" dirty="0"/>
              <a:t>, bao gồm </a:t>
            </a:r>
            <a:r>
              <a:rPr lang="vi-VN" b="1" dirty="0"/>
              <a:t>Web</a:t>
            </a:r>
            <a:r>
              <a:rPr lang="vi-VN" dirty="0"/>
              <a:t>, </a:t>
            </a:r>
            <a:r>
              <a:rPr lang="vi-VN" b="1" dirty="0"/>
              <a:t>App di động</a:t>
            </a:r>
            <a:r>
              <a:rPr lang="vi-VN" dirty="0"/>
              <a:t> và </a:t>
            </a:r>
            <a:r>
              <a:rPr lang="vi-VN" b="1" dirty="0"/>
              <a:t>thiết bị đeo tay</a:t>
            </a:r>
            <a:r>
              <a:rPr lang="vi-VN" dirty="0"/>
              <a:t>, sử dụng các công nghệ ReactJS, Flutter, Nodejs, và IoT trên nền tảng Digital Ocean. Cung cấp chức năng dành cho nhóm bác sĩ, bệnh nhân và nhân viên y tế.</a:t>
            </a:r>
          </a:p>
          <a:p>
            <a:pPr algn="just"/>
            <a:r>
              <a:rPr lang="vi-VN" dirty="0"/>
              <a:t> Medihealth cho phép </a:t>
            </a:r>
            <a:r>
              <a:rPr lang="vi-VN" b="1" dirty="0"/>
              <a:t>quản lý hồ sơ</a:t>
            </a:r>
            <a:r>
              <a:rPr lang="vi-VN" dirty="0"/>
              <a:t> bệnh nhân, theo dõi thông tin theo thời gian thực qua thiết bị IoT, Web, App. Bác sĩ có thể nhận </a:t>
            </a:r>
            <a:r>
              <a:rPr lang="vi-VN" b="1" dirty="0"/>
              <a:t>cảnh báo thời gian thực</a:t>
            </a:r>
            <a:r>
              <a:rPr lang="vi-VN" dirty="0"/>
              <a:t> trong khi bệnh nhân theo dõi nhịp tim qua thiết bị đeo tay. Hệ thống cũng quản lý được hồ sơ bệnh án về tim mạch của bệnh nhân.</a:t>
            </a:r>
          </a:p>
          <a:p>
            <a:pPr algn="just"/>
            <a:r>
              <a:rPr lang="vi-VN" dirty="0"/>
              <a:t> Hệ thống có thể mở rộng cho các nhóm bệnh và đặc biệt hiệu quả trong điều trị dịch bệnh khi các cơ sở quá tải hoặc các bệnh nhân mất khả năng tự theo dõi.</a:t>
            </a:r>
            <a:endParaRPr lang="en-VN" dirty="0"/>
          </a:p>
        </p:txBody>
      </p:sp>
    </p:spTree>
    <p:extLst>
      <p:ext uri="{BB962C8B-B14F-4D97-AF65-F5344CB8AC3E}">
        <p14:creationId xmlns:p14="http://schemas.microsoft.com/office/powerpoint/2010/main" val="3874789357"/>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1E90-C0BC-43E9-C7D0-A64A56A49A9C}"/>
              </a:ext>
            </a:extLst>
          </p:cNvPr>
          <p:cNvSpPr>
            <a:spLocks noGrp="1"/>
          </p:cNvSpPr>
          <p:nvPr>
            <p:ph type="title"/>
          </p:nvPr>
        </p:nvSpPr>
        <p:spPr/>
        <p:txBody>
          <a:bodyPr/>
          <a:lstStyle/>
          <a:p>
            <a:r>
              <a:rPr lang="en-VN"/>
              <a:t>5</a:t>
            </a:r>
            <a:r>
              <a:rPr lang="en-VN" dirty="0"/>
              <a:t>. Kết Luận và đề xuất</a:t>
            </a:r>
          </a:p>
        </p:txBody>
      </p:sp>
      <p:sp>
        <p:nvSpPr>
          <p:cNvPr id="3" name="Content Placeholder 2">
            <a:extLst>
              <a:ext uri="{FF2B5EF4-FFF2-40B4-BE49-F238E27FC236}">
                <a16:creationId xmlns:a16="http://schemas.microsoft.com/office/drawing/2014/main" id="{65DAE14A-69A5-3BFF-3A1D-45FE2B27079E}"/>
              </a:ext>
            </a:extLst>
          </p:cNvPr>
          <p:cNvSpPr>
            <a:spLocks noGrp="1"/>
          </p:cNvSpPr>
          <p:nvPr>
            <p:ph idx="1"/>
          </p:nvPr>
        </p:nvSpPr>
        <p:spPr/>
        <p:txBody>
          <a:bodyPr>
            <a:normAutofit/>
          </a:bodyPr>
          <a:lstStyle/>
          <a:p>
            <a:pPr algn="just"/>
            <a:r>
              <a:rPr lang="vi-VN" dirty="0"/>
              <a:t>Hệ thống bao gồm các ứng dụng với  giao diện trực quan, dễ sử dụng, và các thiết bị IoT đơn giản.</a:t>
            </a:r>
          </a:p>
          <a:p>
            <a:pPr algn="just"/>
            <a:r>
              <a:rPr lang="vi-VN" dirty="0"/>
              <a:t> Medihealth đã thử nghiệm thành công, nhưng vẫn còn nhược điểm như độ trễ của cảm biến IoT. Kế hoạch phát triển tính năng:</a:t>
            </a:r>
          </a:p>
          <a:p>
            <a:pPr lvl="1" algn="just"/>
            <a:r>
              <a:rPr lang="vi-VN" dirty="0"/>
              <a:t>Thiết kế thiết bị đeo tay với các sensors có độ chính xác cao</a:t>
            </a:r>
          </a:p>
          <a:p>
            <a:pPr lvl="1" algn="just"/>
            <a:r>
              <a:rPr lang="vi-VN" dirty="0"/>
              <a:t>Mở rộng các cấu trúc của thiết bị đeo tay và tập luật để có thể theo dõi nhiều nhóm bệnh</a:t>
            </a:r>
          </a:p>
          <a:p>
            <a:pPr lvl="1" algn="just"/>
            <a:r>
              <a:rPr lang="vi-VN" dirty="0"/>
              <a:t>Áp dụng kiến trúc Microservice và xây dựng hệ thống log để theo dõi hiệu suất và an toàn hơn</a:t>
            </a:r>
            <a:endParaRPr lang="en-VN" dirty="0"/>
          </a:p>
        </p:txBody>
      </p:sp>
    </p:spTree>
    <p:extLst>
      <p:ext uri="{BB962C8B-B14F-4D97-AF65-F5344CB8AC3E}">
        <p14:creationId xmlns:p14="http://schemas.microsoft.com/office/powerpoint/2010/main" val="28372247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B877-527D-69AD-175D-D36E1EC5F993}"/>
              </a:ext>
            </a:extLst>
          </p:cNvPr>
          <p:cNvSpPr>
            <a:spLocks noGrp="1"/>
          </p:cNvSpPr>
          <p:nvPr>
            <p:ph type="ctrTitle"/>
          </p:nvPr>
        </p:nvSpPr>
        <p:spPr>
          <a:xfrm>
            <a:off x="1524000" y="2359818"/>
            <a:ext cx="9144000" cy="2138363"/>
          </a:xfrm>
        </p:spPr>
        <p:txBody>
          <a:bodyPr>
            <a:normAutofit/>
          </a:bodyPr>
          <a:lstStyle/>
          <a:p>
            <a:r>
              <a:rPr lang="en-US"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Xin</a:t>
            </a:r>
            <a:r>
              <a:rPr lang="en-US" dirty="0"/>
              <a:t> </a:t>
            </a:r>
            <a:r>
              <a:rPr lang="en-US" dirty="0" err="1"/>
              <a:t>chân</a:t>
            </a:r>
            <a:r>
              <a:rPr lang="en-US" dirty="0"/>
              <a:t> </a:t>
            </a:r>
            <a:r>
              <a:rPr lang="en-US" dirty="0" err="1"/>
              <a:t>thành</a:t>
            </a:r>
            <a:r>
              <a:rPr lang="en-US" dirty="0"/>
              <a:t> c</a:t>
            </a:r>
            <a:r>
              <a:rPr lang="en-VN">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ảm ơn</a:t>
            </a:r>
            <a:r>
              <a:rPr lang="en-US"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rPr>
              <a:t>!</a:t>
            </a:r>
            <a:endParaRPr lang="en-VN"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403613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DF67-99E3-3B03-88D6-C4186E23C43A}"/>
              </a:ext>
            </a:extLst>
          </p:cNvPr>
          <p:cNvSpPr>
            <a:spLocks noGrp="1"/>
          </p:cNvSpPr>
          <p:nvPr>
            <p:ph type="title"/>
          </p:nvPr>
        </p:nvSpPr>
        <p:spPr/>
        <p:txBody>
          <a:bodyPr/>
          <a:lstStyle/>
          <a:p>
            <a:r>
              <a:rPr lang="en-VN"/>
              <a:t>NỘI DUNG</a:t>
            </a:r>
            <a:endParaRPr lang="en-VN" dirty="0"/>
          </a:p>
        </p:txBody>
      </p:sp>
      <p:graphicFrame>
        <p:nvGraphicFramePr>
          <p:cNvPr id="7" name="Content Placeholder 16">
            <a:extLst>
              <a:ext uri="{FF2B5EF4-FFF2-40B4-BE49-F238E27FC236}">
                <a16:creationId xmlns:a16="http://schemas.microsoft.com/office/drawing/2014/main" id="{A7296A90-9E4D-A5F8-4B24-6A445B5B2925}"/>
              </a:ext>
            </a:extLst>
          </p:cNvPr>
          <p:cNvGraphicFramePr>
            <a:graphicFrameLocks noGrp="1"/>
          </p:cNvGraphicFramePr>
          <p:nvPr>
            <p:ph idx="1"/>
            <p:extLst>
              <p:ext uri="{D42A27DB-BD31-4B8C-83A1-F6EECF244321}">
                <p14:modId xmlns:p14="http://schemas.microsoft.com/office/powerpoint/2010/main" val="2761181887"/>
              </p:ext>
            </p:extLst>
          </p:nvPr>
        </p:nvGraphicFramePr>
        <p:xfrm>
          <a:off x="1196009" y="148769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61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2FBB-A4D9-FC4D-B593-B4B660AC107B}"/>
              </a:ext>
            </a:extLst>
          </p:cNvPr>
          <p:cNvSpPr>
            <a:spLocks noGrp="1"/>
          </p:cNvSpPr>
          <p:nvPr>
            <p:ph type="title"/>
          </p:nvPr>
        </p:nvSpPr>
        <p:spPr/>
        <p:txBody>
          <a:bodyPr/>
          <a:lstStyle/>
          <a:p>
            <a:r>
              <a:rPr lang="en-VN"/>
              <a:t>1. Giới thiệu tổng quan</a:t>
            </a:r>
            <a:endParaRPr lang="en-US" dirty="0"/>
          </a:p>
        </p:txBody>
      </p:sp>
      <p:sp>
        <p:nvSpPr>
          <p:cNvPr id="3" name="Content Placeholder 2">
            <a:extLst>
              <a:ext uri="{FF2B5EF4-FFF2-40B4-BE49-F238E27FC236}">
                <a16:creationId xmlns:a16="http://schemas.microsoft.com/office/drawing/2014/main" id="{BEF3DDB5-7042-FF4A-BB45-DFC2B83FD6AF}"/>
              </a:ext>
            </a:extLst>
          </p:cNvPr>
          <p:cNvSpPr>
            <a:spLocks noGrp="1"/>
          </p:cNvSpPr>
          <p:nvPr>
            <p:ph idx="1"/>
          </p:nvPr>
        </p:nvSpPr>
        <p:spPr/>
        <p:txBody>
          <a:bodyPr/>
          <a:lstStyle/>
          <a:p>
            <a:r>
              <a:rPr lang="en-US" dirty="0" err="1"/>
              <a:t>Sự</a:t>
            </a:r>
            <a:r>
              <a:rPr lang="en-US" dirty="0"/>
              <a:t> </a:t>
            </a:r>
            <a:r>
              <a:rPr lang="en-US" dirty="0" err="1"/>
              <a:t>ra</a:t>
            </a:r>
            <a:r>
              <a:rPr lang="en-US" dirty="0"/>
              <a:t> </a:t>
            </a:r>
            <a:r>
              <a:rPr lang="en-US" dirty="0" err="1"/>
              <a:t>đời</a:t>
            </a:r>
            <a:r>
              <a:rPr lang="en-US" dirty="0"/>
              <a:t> </a:t>
            </a:r>
            <a:r>
              <a:rPr lang="en-US" dirty="0" err="1"/>
              <a:t>của</a:t>
            </a:r>
            <a:r>
              <a:rPr lang="en-US" dirty="0"/>
              <a:t> IoT</a:t>
            </a:r>
          </a:p>
        </p:txBody>
      </p:sp>
      <p:pic>
        <p:nvPicPr>
          <p:cNvPr id="4" name="Picture 3">
            <a:extLst>
              <a:ext uri="{FF2B5EF4-FFF2-40B4-BE49-F238E27FC236}">
                <a16:creationId xmlns:a16="http://schemas.microsoft.com/office/drawing/2014/main" id="{35CD211D-CABF-0544-8DE6-96F5EFF6AA8D}"/>
              </a:ext>
            </a:extLst>
          </p:cNvPr>
          <p:cNvPicPr>
            <a:picLocks noChangeAspect="1"/>
          </p:cNvPicPr>
          <p:nvPr/>
        </p:nvPicPr>
        <p:blipFill>
          <a:blip r:embed="rId2"/>
          <a:stretch>
            <a:fillRect/>
          </a:stretch>
        </p:blipFill>
        <p:spPr>
          <a:xfrm>
            <a:off x="838200" y="2269226"/>
            <a:ext cx="10835449" cy="3805621"/>
          </a:xfrm>
          <a:prstGeom prst="rect">
            <a:avLst/>
          </a:prstGeom>
        </p:spPr>
      </p:pic>
      <p:sp>
        <p:nvSpPr>
          <p:cNvPr id="5" name="TextBox 4">
            <a:extLst>
              <a:ext uri="{FF2B5EF4-FFF2-40B4-BE49-F238E27FC236}">
                <a16:creationId xmlns:a16="http://schemas.microsoft.com/office/drawing/2014/main" id="{E5671D78-DA83-CD45-9FD4-D6D4A8B3E95A}"/>
              </a:ext>
            </a:extLst>
          </p:cNvPr>
          <p:cNvSpPr txBox="1"/>
          <p:nvPr/>
        </p:nvSpPr>
        <p:spPr>
          <a:xfrm>
            <a:off x="15540002" y="12093711"/>
            <a:ext cx="3791666" cy="307777"/>
          </a:xfrm>
          <a:prstGeom prst="rect">
            <a:avLst/>
          </a:prstGeom>
          <a:noFill/>
        </p:spPr>
        <p:txBody>
          <a:bodyPr wrap="square" rtlCol="0">
            <a:spAutoFit/>
          </a:bodyPr>
          <a:lstStyle/>
          <a:p>
            <a:r>
              <a:rPr lang="en-US" sz="1400" i="1" dirty="0"/>
              <a:t>Theo </a:t>
            </a:r>
            <a:r>
              <a:rPr lang="en-US" sz="1400" i="1" dirty="0" err="1"/>
              <a:t>nguồn</a:t>
            </a:r>
            <a:r>
              <a:rPr lang="en-US" sz="1400" i="1" dirty="0"/>
              <a:t>: </a:t>
            </a:r>
          </a:p>
        </p:txBody>
      </p:sp>
      <p:pic>
        <p:nvPicPr>
          <p:cNvPr id="1026" name="Picture 2" descr="page3image1274981568">
            <a:extLst>
              <a:ext uri="{FF2B5EF4-FFF2-40B4-BE49-F238E27FC236}">
                <a16:creationId xmlns:a16="http://schemas.microsoft.com/office/drawing/2014/main" id="{AE517A5F-137C-F040-A56B-480F9E6DA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04788"/>
            <a:ext cx="4914900" cy="203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3BB5C58E-F652-7344-820B-29EC105DBB07}"/>
              </a:ext>
            </a:extLst>
          </p:cNvPr>
          <p:cNvSpPr>
            <a:spLocks noChangeArrowheads="1"/>
          </p:cNvSpPr>
          <p:nvPr/>
        </p:nvSpPr>
        <p:spPr bwMode="auto">
          <a:xfrm>
            <a:off x="7861509" y="6282479"/>
            <a:ext cx="430947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565656"/>
                </a:solidFill>
                <a:effectLst/>
                <a:latin typeface="ArialMT"/>
              </a:rPr>
              <a:t>CHARITH PERERA et al. “A Survey on Internet of Things From Industrial Market Perspective” </a:t>
            </a:r>
            <a:endParaRPr kumimoji="0" lang="en-US" altLang="en-US" sz="1200" b="0" i="0" u="none" strike="noStrike" cap="none" normalizeH="0" baseline="0" dirty="0">
              <a:ln>
                <a:noFill/>
              </a:ln>
              <a:solidFill>
                <a:schemeClr val="tx1"/>
              </a:solidFill>
              <a:effectLst/>
            </a:endParaRPr>
          </a:p>
        </p:txBody>
      </p:sp>
      <p:pic>
        <p:nvPicPr>
          <p:cNvPr id="1028" name="Picture 4" descr="page3image1274981568">
            <a:extLst>
              <a:ext uri="{FF2B5EF4-FFF2-40B4-BE49-F238E27FC236}">
                <a16:creationId xmlns:a16="http://schemas.microsoft.com/office/drawing/2014/main" id="{EA089659-65D6-1A4F-B4A7-D1C2E8942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912" y="6407156"/>
            <a:ext cx="4309474" cy="27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8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7FFA-15EC-624B-A710-98F8C748CF85}"/>
              </a:ext>
            </a:extLst>
          </p:cNvPr>
          <p:cNvSpPr>
            <a:spLocks noGrp="1"/>
          </p:cNvSpPr>
          <p:nvPr>
            <p:ph type="title"/>
          </p:nvPr>
        </p:nvSpPr>
        <p:spPr/>
        <p:txBody>
          <a:bodyPr/>
          <a:lstStyle/>
          <a:p>
            <a:r>
              <a:rPr lang="en-VN"/>
              <a:t>1. Giới thiệu tổng quan</a:t>
            </a:r>
            <a:endParaRPr lang="en-US" dirty="0"/>
          </a:p>
        </p:txBody>
      </p:sp>
      <p:sp>
        <p:nvSpPr>
          <p:cNvPr id="3" name="Content Placeholder 2">
            <a:extLst>
              <a:ext uri="{FF2B5EF4-FFF2-40B4-BE49-F238E27FC236}">
                <a16:creationId xmlns:a16="http://schemas.microsoft.com/office/drawing/2014/main" id="{1D010BA0-2368-A241-880D-D9DC5D9D488F}"/>
              </a:ext>
            </a:extLst>
          </p:cNvPr>
          <p:cNvSpPr>
            <a:spLocks noGrp="1"/>
          </p:cNvSpPr>
          <p:nvPr>
            <p:ph idx="1"/>
          </p:nvPr>
        </p:nvSpPr>
        <p:spPr>
          <a:xfrm>
            <a:off x="838200" y="1417983"/>
            <a:ext cx="10515600" cy="4758980"/>
          </a:xfrm>
        </p:spPr>
        <p:txBody>
          <a:bodyPr/>
          <a:lstStyle/>
          <a:p>
            <a:r>
              <a:rPr lang="en-US" dirty="0" err="1"/>
              <a:t>Các</a:t>
            </a:r>
            <a:r>
              <a:rPr lang="en-US" dirty="0"/>
              <a:t> </a:t>
            </a:r>
            <a:r>
              <a:rPr lang="en-US" dirty="0" err="1"/>
              <a:t>thiết</a:t>
            </a:r>
            <a:r>
              <a:rPr lang="en-US" dirty="0"/>
              <a:t> </a:t>
            </a:r>
            <a:r>
              <a:rPr lang="en-US" dirty="0" err="1"/>
              <a:t>bị</a:t>
            </a:r>
            <a:r>
              <a:rPr lang="en-US" dirty="0"/>
              <a:t> </a:t>
            </a:r>
            <a:r>
              <a:rPr lang="en-US" dirty="0" err="1"/>
              <a:t>đeo</a:t>
            </a:r>
            <a:r>
              <a:rPr lang="en-US" dirty="0"/>
              <a:t> </a:t>
            </a:r>
            <a:r>
              <a:rPr lang="en-US" dirty="0" err="1"/>
              <a:t>tay</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và</a:t>
            </a:r>
            <a:r>
              <a:rPr lang="en-US" dirty="0"/>
              <a:t> </a:t>
            </a:r>
            <a:r>
              <a:rPr lang="en-US" dirty="0" err="1"/>
              <a:t>thị</a:t>
            </a:r>
            <a:r>
              <a:rPr lang="en-US" dirty="0"/>
              <a:t> </a:t>
            </a:r>
            <a:r>
              <a:rPr lang="en-US" dirty="0" err="1"/>
              <a:t>trường</a:t>
            </a:r>
            <a:r>
              <a:rPr lang="en-US" dirty="0"/>
              <a:t> IoT</a:t>
            </a:r>
          </a:p>
        </p:txBody>
      </p:sp>
      <p:pic>
        <p:nvPicPr>
          <p:cNvPr id="4" name="Picture 3">
            <a:extLst>
              <a:ext uri="{FF2B5EF4-FFF2-40B4-BE49-F238E27FC236}">
                <a16:creationId xmlns:a16="http://schemas.microsoft.com/office/drawing/2014/main" id="{90D133E6-D9D7-274C-85F8-9697281D0ADD}"/>
              </a:ext>
            </a:extLst>
          </p:cNvPr>
          <p:cNvPicPr>
            <a:picLocks noChangeAspect="1"/>
          </p:cNvPicPr>
          <p:nvPr/>
        </p:nvPicPr>
        <p:blipFill>
          <a:blip r:embed="rId2"/>
          <a:stretch>
            <a:fillRect/>
          </a:stretch>
        </p:blipFill>
        <p:spPr>
          <a:xfrm>
            <a:off x="612811" y="1974109"/>
            <a:ext cx="3919433" cy="3919433"/>
          </a:xfrm>
          <a:prstGeom prst="rect">
            <a:avLst/>
          </a:prstGeom>
        </p:spPr>
      </p:pic>
      <p:pic>
        <p:nvPicPr>
          <p:cNvPr id="7" name="Picture 6">
            <a:extLst>
              <a:ext uri="{FF2B5EF4-FFF2-40B4-BE49-F238E27FC236}">
                <a16:creationId xmlns:a16="http://schemas.microsoft.com/office/drawing/2014/main" id="{8286905F-5254-6D41-81F8-6244653254EF}"/>
              </a:ext>
            </a:extLst>
          </p:cNvPr>
          <p:cNvPicPr>
            <a:picLocks noChangeAspect="1"/>
          </p:cNvPicPr>
          <p:nvPr/>
        </p:nvPicPr>
        <p:blipFill>
          <a:blip r:embed="rId3"/>
          <a:stretch>
            <a:fillRect/>
          </a:stretch>
        </p:blipFill>
        <p:spPr>
          <a:xfrm>
            <a:off x="4572306" y="1974109"/>
            <a:ext cx="7250177" cy="3919433"/>
          </a:xfrm>
          <a:prstGeom prst="rect">
            <a:avLst/>
          </a:prstGeom>
        </p:spPr>
      </p:pic>
      <p:sp>
        <p:nvSpPr>
          <p:cNvPr id="8" name="TextBox 7">
            <a:extLst>
              <a:ext uri="{FF2B5EF4-FFF2-40B4-BE49-F238E27FC236}">
                <a16:creationId xmlns:a16="http://schemas.microsoft.com/office/drawing/2014/main" id="{7A805566-6508-144E-A29F-11B407864E79}"/>
              </a:ext>
            </a:extLst>
          </p:cNvPr>
          <p:cNvSpPr txBox="1"/>
          <p:nvPr/>
        </p:nvSpPr>
        <p:spPr>
          <a:xfrm>
            <a:off x="8030817" y="5989983"/>
            <a:ext cx="3791666" cy="307777"/>
          </a:xfrm>
          <a:prstGeom prst="rect">
            <a:avLst/>
          </a:prstGeom>
          <a:noFill/>
        </p:spPr>
        <p:txBody>
          <a:bodyPr wrap="square" rtlCol="0">
            <a:spAutoFit/>
          </a:bodyPr>
          <a:lstStyle/>
          <a:p>
            <a:r>
              <a:rPr lang="en-US" sz="1400" i="1" dirty="0"/>
              <a:t>Theo </a:t>
            </a:r>
            <a:r>
              <a:rPr lang="en-US" sz="1400" i="1" dirty="0" err="1"/>
              <a:t>nguồn</a:t>
            </a:r>
            <a:r>
              <a:rPr lang="en-US" sz="1400" i="1" dirty="0"/>
              <a:t>: www. </a:t>
            </a:r>
            <a:r>
              <a:rPr lang="en-US" sz="1400" i="1" dirty="0" err="1"/>
              <a:t>Analytics.com</a:t>
            </a:r>
            <a:endParaRPr lang="en-US" sz="1400" i="1" dirty="0"/>
          </a:p>
        </p:txBody>
      </p:sp>
    </p:spTree>
    <p:extLst>
      <p:ext uri="{BB962C8B-B14F-4D97-AF65-F5344CB8AC3E}">
        <p14:creationId xmlns:p14="http://schemas.microsoft.com/office/powerpoint/2010/main" val="1560178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en-VN"/>
              <a:t>1</a:t>
            </a:r>
            <a:r>
              <a:rPr lang="en-VN" dirty="0"/>
              <a:t>. Giới thiệu tổng quan</a:t>
            </a:r>
          </a:p>
        </p:txBody>
      </p:sp>
      <p:sp>
        <p:nvSpPr>
          <p:cNvPr id="3" name="Content Placeholder 2">
            <a:extLst>
              <a:ext uri="{FF2B5EF4-FFF2-40B4-BE49-F238E27FC236}">
                <a16:creationId xmlns:a16="http://schemas.microsoft.com/office/drawing/2014/main" id="{FB86B234-8A31-046E-22E8-2A0E891BC377}"/>
              </a:ext>
            </a:extLst>
          </p:cNvPr>
          <p:cNvSpPr>
            <a:spLocks noGrp="1"/>
          </p:cNvSpPr>
          <p:nvPr>
            <p:ph idx="1"/>
          </p:nvPr>
        </p:nvSpPr>
        <p:spPr>
          <a:xfrm>
            <a:off x="5614219" y="1887794"/>
            <a:ext cx="5739581" cy="4120996"/>
          </a:xfrm>
        </p:spPr>
        <p:txBody>
          <a:bodyPr/>
          <a:lstStyle/>
          <a:p>
            <a:pPr marL="0" indent="0">
              <a:buNone/>
            </a:pPr>
            <a:r>
              <a:rPr lang="vi-VN" dirty="0"/>
              <a:t>Theo thống kê của Bộ Y tế, mỗi năm có khoảng </a:t>
            </a:r>
            <a:r>
              <a:rPr lang="vi-VN" dirty="0">
                <a:solidFill>
                  <a:srgbClr val="FF0000"/>
                </a:solidFill>
              </a:rPr>
              <a:t>200.000</a:t>
            </a:r>
            <a:r>
              <a:rPr lang="vi-VN" dirty="0"/>
              <a:t> ca tử vong do bệnh </a:t>
            </a:r>
            <a:r>
              <a:rPr lang="vi-VN" dirty="0">
                <a:solidFill>
                  <a:srgbClr val="FF0000"/>
                </a:solidFill>
              </a:rPr>
              <a:t>tim mạch</a:t>
            </a:r>
            <a:r>
              <a:rPr lang="vi-VN" dirty="0"/>
              <a:t>, chiếm </a:t>
            </a:r>
            <a:r>
              <a:rPr lang="vi-VN" dirty="0">
                <a:solidFill>
                  <a:srgbClr val="FF0000"/>
                </a:solidFill>
              </a:rPr>
              <a:t>33% </a:t>
            </a:r>
            <a:r>
              <a:rPr lang="vi-VN" dirty="0"/>
              <a:t>số ca tử vong. Theo thống kê của Bệnh viện Tim, tỷ lệ tăng huyết áp ở người trưởng thành trong độ tuổi 16-65 chiếm 25%.</a:t>
            </a:r>
            <a:endParaRPr lang="en-VN" dirty="0"/>
          </a:p>
        </p:txBody>
      </p:sp>
      <p:pic>
        <p:nvPicPr>
          <p:cNvPr id="6" name="Picture 5" descr="A screenshot of a graph&#10;&#10;Description automatically generated">
            <a:extLst>
              <a:ext uri="{FF2B5EF4-FFF2-40B4-BE49-F238E27FC236}">
                <a16:creationId xmlns:a16="http://schemas.microsoft.com/office/drawing/2014/main" id="{0A9B5D60-125D-156A-B4C3-CB7C6C899250}"/>
              </a:ext>
            </a:extLst>
          </p:cNvPr>
          <p:cNvPicPr>
            <a:picLocks noChangeAspect="1"/>
          </p:cNvPicPr>
          <p:nvPr/>
        </p:nvPicPr>
        <p:blipFill>
          <a:blip r:embed="rId2"/>
          <a:stretch>
            <a:fillRect/>
          </a:stretch>
        </p:blipFill>
        <p:spPr>
          <a:xfrm>
            <a:off x="838200" y="1310791"/>
            <a:ext cx="4004752" cy="4697999"/>
          </a:xfrm>
          <a:prstGeom prst="rect">
            <a:avLst/>
          </a:prstGeom>
        </p:spPr>
      </p:pic>
    </p:spTree>
    <p:extLst>
      <p:ext uri="{BB962C8B-B14F-4D97-AF65-F5344CB8AC3E}">
        <p14:creationId xmlns:p14="http://schemas.microsoft.com/office/powerpoint/2010/main" val="85575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2451-434F-6A44-A573-544D21252D78}"/>
              </a:ext>
            </a:extLst>
          </p:cNvPr>
          <p:cNvSpPr>
            <a:spLocks noGrp="1"/>
          </p:cNvSpPr>
          <p:nvPr>
            <p:ph type="title"/>
          </p:nvPr>
        </p:nvSpPr>
        <p:spPr>
          <a:xfrm>
            <a:off x="838199" y="365126"/>
            <a:ext cx="10751949" cy="990134"/>
          </a:xfrm>
        </p:spPr>
        <p:txBody>
          <a:bodyPr/>
          <a:lstStyle/>
          <a:p>
            <a:r>
              <a:rPr lang="en-VN"/>
              <a:t>1. Giới thiệu tổng quan</a:t>
            </a:r>
            <a:endParaRPr lang="en-US" dirty="0"/>
          </a:p>
        </p:txBody>
      </p:sp>
      <p:sp>
        <p:nvSpPr>
          <p:cNvPr id="3" name="Content Placeholder 2">
            <a:extLst>
              <a:ext uri="{FF2B5EF4-FFF2-40B4-BE49-F238E27FC236}">
                <a16:creationId xmlns:a16="http://schemas.microsoft.com/office/drawing/2014/main" id="{770EA38A-6259-3441-B991-1EEA7849F203}"/>
              </a:ext>
            </a:extLst>
          </p:cNvPr>
          <p:cNvSpPr>
            <a:spLocks noGrp="1"/>
          </p:cNvSpPr>
          <p:nvPr>
            <p:ph idx="1"/>
          </p:nvPr>
        </p:nvSpPr>
        <p:spPr>
          <a:xfrm>
            <a:off x="331076" y="1825625"/>
            <a:ext cx="7661326" cy="4351338"/>
          </a:xfrm>
        </p:spPr>
        <p:txBody>
          <a:bodyPr/>
          <a:lstStyle/>
          <a:p>
            <a:r>
              <a:rPr lang="en-US" dirty="0" err="1">
                <a:latin typeface="Roboto" panose="02000000000000000000"/>
              </a:rPr>
              <a:t>Thiết</a:t>
            </a:r>
            <a:r>
              <a:rPr lang="en-US" dirty="0">
                <a:latin typeface="Roboto" panose="02000000000000000000"/>
              </a:rPr>
              <a:t> </a:t>
            </a:r>
            <a:r>
              <a:rPr lang="en-US" dirty="0" err="1">
                <a:latin typeface="Roboto" panose="02000000000000000000"/>
              </a:rPr>
              <a:t>kế</a:t>
            </a:r>
            <a:r>
              <a:rPr lang="en-US" dirty="0">
                <a:latin typeface="Roboto" panose="02000000000000000000"/>
              </a:rPr>
              <a:t> </a:t>
            </a:r>
            <a:r>
              <a:rPr lang="en-US" dirty="0" err="1">
                <a:latin typeface="Roboto" panose="02000000000000000000"/>
              </a:rPr>
              <a:t>và</a:t>
            </a:r>
            <a:r>
              <a:rPr lang="en-US" dirty="0">
                <a:latin typeface="Roboto" panose="02000000000000000000"/>
              </a:rPr>
              <a:t> </a:t>
            </a:r>
            <a:r>
              <a:rPr lang="en-US" dirty="0" err="1">
                <a:latin typeface="Roboto" panose="02000000000000000000"/>
              </a:rPr>
              <a:t>xây</a:t>
            </a:r>
            <a:r>
              <a:rPr lang="en-US" dirty="0">
                <a:latin typeface="Roboto" panose="02000000000000000000"/>
              </a:rPr>
              <a:t> </a:t>
            </a:r>
            <a:r>
              <a:rPr lang="en-US" dirty="0" err="1">
                <a:latin typeface="Roboto" panose="02000000000000000000"/>
              </a:rPr>
              <a:t>dựng</a:t>
            </a:r>
            <a:r>
              <a:rPr lang="en-US" dirty="0">
                <a:latin typeface="Roboto" panose="02000000000000000000"/>
              </a:rPr>
              <a:t> </a:t>
            </a:r>
            <a:r>
              <a:rPr lang="en-US" dirty="0" err="1">
                <a:latin typeface="Roboto" panose="02000000000000000000"/>
              </a:rPr>
              <a:t>máy</a:t>
            </a:r>
            <a:r>
              <a:rPr lang="en-US" dirty="0">
                <a:latin typeface="Roboto" panose="02000000000000000000"/>
              </a:rPr>
              <a:t> </a:t>
            </a:r>
            <a:r>
              <a:rPr lang="en-US" dirty="0" err="1">
                <a:latin typeface="Roboto" panose="02000000000000000000"/>
              </a:rPr>
              <a:t>đo</a:t>
            </a:r>
            <a:r>
              <a:rPr lang="en-US" dirty="0">
                <a:latin typeface="Roboto" panose="02000000000000000000"/>
              </a:rPr>
              <a:t> </a:t>
            </a:r>
            <a:r>
              <a:rPr lang="en-US" dirty="0" err="1">
                <a:latin typeface="Roboto" panose="02000000000000000000"/>
              </a:rPr>
              <a:t>nhịp</a:t>
            </a:r>
            <a:r>
              <a:rPr lang="en-US" dirty="0">
                <a:latin typeface="Roboto" panose="02000000000000000000"/>
              </a:rPr>
              <a:t> </a:t>
            </a:r>
            <a:r>
              <a:rPr lang="en-US" dirty="0" err="1">
                <a:latin typeface="Roboto" panose="02000000000000000000"/>
              </a:rPr>
              <a:t>tim</a:t>
            </a:r>
            <a:r>
              <a:rPr lang="en-US" dirty="0">
                <a:latin typeface="Roboto" panose="02000000000000000000"/>
              </a:rPr>
              <a:t> IoT </a:t>
            </a:r>
            <a:r>
              <a:rPr lang="en-US" dirty="0" err="1">
                <a:latin typeface="Roboto" panose="02000000000000000000"/>
              </a:rPr>
              <a:t>thông</a:t>
            </a:r>
            <a:r>
              <a:rPr lang="en-US" dirty="0">
                <a:latin typeface="Roboto" panose="02000000000000000000"/>
              </a:rPr>
              <a:t> </a:t>
            </a:r>
            <a:r>
              <a:rPr lang="en-US" dirty="0" err="1">
                <a:latin typeface="Roboto" panose="02000000000000000000"/>
              </a:rPr>
              <a:t>minh</a:t>
            </a:r>
            <a:endParaRPr lang="en-US" dirty="0">
              <a:latin typeface="Roboto" panose="02000000000000000000"/>
            </a:endParaRPr>
          </a:p>
          <a:p>
            <a:r>
              <a:rPr lang="vi-VN" dirty="0">
                <a:latin typeface="Roboto" panose="02000000000000000000"/>
              </a:rPr>
              <a:t>Đưa ra cảnh báo về nhịp tim bất thường cho bệnh nhân</a:t>
            </a:r>
          </a:p>
          <a:p>
            <a:r>
              <a:rPr lang="en-US" dirty="0" err="1">
                <a:latin typeface="Roboto" panose="02000000000000000000"/>
              </a:rPr>
              <a:t>Sử</a:t>
            </a:r>
            <a:r>
              <a:rPr lang="en-US" dirty="0">
                <a:latin typeface="Roboto" panose="02000000000000000000"/>
              </a:rPr>
              <a:t> </a:t>
            </a:r>
            <a:r>
              <a:rPr lang="en-US" dirty="0" err="1">
                <a:latin typeface="Roboto" panose="02000000000000000000"/>
              </a:rPr>
              <a:t>dụng</a:t>
            </a:r>
            <a:r>
              <a:rPr lang="en-US" dirty="0">
                <a:latin typeface="Roboto" panose="02000000000000000000"/>
              </a:rPr>
              <a:t> </a:t>
            </a:r>
            <a:r>
              <a:rPr lang="en-US" dirty="0" err="1">
                <a:latin typeface="Roboto" panose="02000000000000000000"/>
              </a:rPr>
              <a:t>công</a:t>
            </a:r>
            <a:r>
              <a:rPr lang="en-US" dirty="0">
                <a:latin typeface="Roboto" panose="02000000000000000000"/>
              </a:rPr>
              <a:t> </a:t>
            </a:r>
            <a:r>
              <a:rPr lang="en-US" dirty="0" err="1">
                <a:latin typeface="Roboto" panose="02000000000000000000"/>
              </a:rPr>
              <a:t>nghệ</a:t>
            </a:r>
            <a:r>
              <a:rPr lang="en-US" dirty="0">
                <a:latin typeface="Roboto" panose="02000000000000000000"/>
              </a:rPr>
              <a:t> AI </a:t>
            </a:r>
            <a:r>
              <a:rPr lang="en-US" dirty="0" err="1">
                <a:latin typeface="Roboto" panose="02000000000000000000"/>
              </a:rPr>
              <a:t>để</a:t>
            </a:r>
            <a:r>
              <a:rPr lang="en-US" dirty="0">
                <a:latin typeface="Roboto" panose="02000000000000000000"/>
              </a:rPr>
              <a:t> </a:t>
            </a:r>
            <a:r>
              <a:rPr lang="en-US" dirty="0" err="1">
                <a:latin typeface="Roboto" panose="02000000000000000000"/>
              </a:rPr>
              <a:t>dự</a:t>
            </a:r>
            <a:r>
              <a:rPr lang="en-US" dirty="0">
                <a:latin typeface="Roboto" panose="02000000000000000000"/>
              </a:rPr>
              <a:t> </a:t>
            </a:r>
            <a:r>
              <a:rPr lang="en-US" dirty="0" err="1">
                <a:latin typeface="Roboto" panose="02000000000000000000"/>
              </a:rPr>
              <a:t>đoán</a:t>
            </a:r>
            <a:r>
              <a:rPr lang="en-US" dirty="0">
                <a:latin typeface="Roboto" panose="02000000000000000000"/>
              </a:rPr>
              <a:t> </a:t>
            </a:r>
            <a:r>
              <a:rPr lang="en-US" dirty="0" err="1">
                <a:latin typeface="Roboto" panose="02000000000000000000"/>
              </a:rPr>
              <a:t>tỷ</a:t>
            </a:r>
            <a:r>
              <a:rPr lang="en-US" dirty="0">
                <a:latin typeface="Roboto" panose="02000000000000000000"/>
              </a:rPr>
              <a:t> </a:t>
            </a:r>
            <a:r>
              <a:rPr lang="en-US" dirty="0" err="1">
                <a:latin typeface="Roboto" panose="02000000000000000000"/>
              </a:rPr>
              <a:t>lệ</a:t>
            </a:r>
            <a:r>
              <a:rPr lang="en-US" dirty="0">
                <a:latin typeface="Roboto" panose="02000000000000000000"/>
              </a:rPr>
              <a:t> </a:t>
            </a:r>
            <a:r>
              <a:rPr lang="en-US" dirty="0" err="1">
                <a:latin typeface="Roboto" panose="02000000000000000000"/>
              </a:rPr>
              <a:t>mắc</a:t>
            </a:r>
            <a:r>
              <a:rPr lang="en-US" dirty="0">
                <a:latin typeface="Roboto" panose="02000000000000000000"/>
              </a:rPr>
              <a:t> </a:t>
            </a:r>
            <a:r>
              <a:rPr lang="en-US" dirty="0" err="1">
                <a:latin typeface="Roboto" panose="02000000000000000000"/>
              </a:rPr>
              <a:t>bệnh</a:t>
            </a:r>
            <a:r>
              <a:rPr lang="en-US" dirty="0">
                <a:latin typeface="Roboto" panose="02000000000000000000"/>
              </a:rPr>
              <a:t> </a:t>
            </a:r>
            <a:r>
              <a:rPr lang="en-US" dirty="0" err="1">
                <a:latin typeface="Roboto" panose="02000000000000000000"/>
              </a:rPr>
              <a:t>tim</a:t>
            </a:r>
            <a:r>
              <a:rPr lang="en-US" dirty="0">
                <a:latin typeface="Roboto" panose="02000000000000000000"/>
              </a:rPr>
              <a:t> </a:t>
            </a:r>
            <a:r>
              <a:rPr lang="en-US" dirty="0" err="1">
                <a:latin typeface="Roboto" panose="02000000000000000000"/>
              </a:rPr>
              <a:t>mạch</a:t>
            </a:r>
            <a:endParaRPr lang="en-US" dirty="0">
              <a:latin typeface="Roboto" panose="02000000000000000000"/>
            </a:endParaRPr>
          </a:p>
          <a:p>
            <a:r>
              <a:rPr lang="en-US" dirty="0" err="1">
                <a:latin typeface="Roboto" panose="02000000000000000000"/>
              </a:rPr>
              <a:t>Hệ</a:t>
            </a:r>
            <a:r>
              <a:rPr lang="en-US" dirty="0">
                <a:latin typeface="Roboto" panose="02000000000000000000"/>
              </a:rPr>
              <a:t> </a:t>
            </a:r>
            <a:r>
              <a:rPr lang="en-US" dirty="0" err="1">
                <a:latin typeface="Roboto" panose="02000000000000000000"/>
              </a:rPr>
              <a:t>thống</a:t>
            </a:r>
            <a:r>
              <a:rPr lang="en-US" dirty="0">
                <a:latin typeface="Roboto" panose="02000000000000000000"/>
              </a:rPr>
              <a:t> </a:t>
            </a:r>
            <a:r>
              <a:rPr lang="en-US" dirty="0" err="1">
                <a:latin typeface="Roboto" panose="02000000000000000000"/>
              </a:rPr>
              <a:t>ứng</a:t>
            </a:r>
            <a:r>
              <a:rPr lang="en-US" dirty="0">
                <a:latin typeface="Roboto" panose="02000000000000000000"/>
              </a:rPr>
              <a:t> </a:t>
            </a:r>
            <a:r>
              <a:rPr lang="en-US" dirty="0" err="1">
                <a:latin typeface="Roboto" panose="02000000000000000000"/>
              </a:rPr>
              <a:t>dụng</a:t>
            </a:r>
            <a:r>
              <a:rPr lang="en-US" dirty="0">
                <a:latin typeface="Roboto" panose="02000000000000000000"/>
              </a:rPr>
              <a:t> </a:t>
            </a:r>
            <a:r>
              <a:rPr lang="en-US" dirty="0" err="1">
                <a:latin typeface="Roboto" panose="02000000000000000000"/>
              </a:rPr>
              <a:t>gồm</a:t>
            </a:r>
            <a:r>
              <a:rPr lang="en-US" dirty="0">
                <a:latin typeface="Roboto" panose="02000000000000000000"/>
              </a:rPr>
              <a:t>: </a:t>
            </a:r>
            <a:r>
              <a:rPr lang="en-US" b="1" dirty="0">
                <a:latin typeface="Roboto" panose="02000000000000000000"/>
              </a:rPr>
              <a:t>website </a:t>
            </a:r>
            <a:r>
              <a:rPr lang="en-US" b="1" dirty="0" err="1">
                <a:latin typeface="Roboto" panose="02000000000000000000"/>
              </a:rPr>
              <a:t>MediHealth</a:t>
            </a:r>
            <a:r>
              <a:rPr lang="en-US" b="1" dirty="0">
                <a:latin typeface="Roboto" panose="02000000000000000000"/>
              </a:rPr>
              <a:t>, App </a:t>
            </a:r>
            <a:r>
              <a:rPr lang="en-US" b="1" dirty="0" err="1">
                <a:latin typeface="Roboto" panose="02000000000000000000"/>
              </a:rPr>
              <a:t>trên</a:t>
            </a:r>
            <a:r>
              <a:rPr lang="en-US" b="1" dirty="0">
                <a:latin typeface="Roboto" panose="02000000000000000000"/>
              </a:rPr>
              <a:t> di </a:t>
            </a:r>
            <a:r>
              <a:rPr lang="en-US" b="1" dirty="0" err="1">
                <a:latin typeface="Roboto" panose="02000000000000000000"/>
              </a:rPr>
              <a:t>động</a:t>
            </a:r>
            <a:r>
              <a:rPr lang="en-US" b="1" dirty="0">
                <a:latin typeface="Roboto" panose="02000000000000000000"/>
              </a:rPr>
              <a:t> </a:t>
            </a:r>
            <a:r>
              <a:rPr lang="en-US" b="1" dirty="0" err="1">
                <a:latin typeface="Roboto" panose="02000000000000000000"/>
              </a:rPr>
              <a:t>và</a:t>
            </a:r>
            <a:r>
              <a:rPr lang="en-US" b="1" dirty="0">
                <a:latin typeface="Roboto" panose="02000000000000000000"/>
              </a:rPr>
              <a:t> </a:t>
            </a:r>
            <a:r>
              <a:rPr lang="en-US" b="1" dirty="0" err="1">
                <a:latin typeface="Roboto" panose="02000000000000000000"/>
              </a:rPr>
              <a:t>thiết</a:t>
            </a:r>
            <a:r>
              <a:rPr lang="en-US" b="1" dirty="0">
                <a:latin typeface="Roboto" panose="02000000000000000000"/>
              </a:rPr>
              <a:t> </a:t>
            </a:r>
            <a:r>
              <a:rPr lang="en-US" b="1" dirty="0" err="1">
                <a:latin typeface="Roboto" panose="02000000000000000000"/>
              </a:rPr>
              <a:t>bị</a:t>
            </a:r>
            <a:r>
              <a:rPr lang="en-US" b="1" dirty="0">
                <a:latin typeface="Roboto" panose="02000000000000000000"/>
              </a:rPr>
              <a:t> </a:t>
            </a:r>
            <a:r>
              <a:rPr lang="en-US" b="1" dirty="0" err="1">
                <a:latin typeface="Roboto" panose="02000000000000000000"/>
              </a:rPr>
              <a:t>đeo</a:t>
            </a:r>
            <a:r>
              <a:rPr lang="en-US" b="1" dirty="0">
                <a:latin typeface="Roboto" panose="02000000000000000000"/>
              </a:rPr>
              <a:t> </a:t>
            </a:r>
            <a:r>
              <a:rPr lang="en-US" b="1" dirty="0" err="1">
                <a:latin typeface="Roboto" panose="02000000000000000000"/>
              </a:rPr>
              <a:t>tay</a:t>
            </a:r>
            <a:r>
              <a:rPr lang="en-US" b="1" dirty="0">
                <a:latin typeface="Roboto" panose="02000000000000000000"/>
              </a:rPr>
              <a:t> </a:t>
            </a:r>
            <a:r>
              <a:rPr lang="en-US" b="1" dirty="0" err="1">
                <a:latin typeface="Roboto" panose="02000000000000000000"/>
              </a:rPr>
              <a:t>MediHearth</a:t>
            </a:r>
            <a:endParaRPr lang="en-US" dirty="0">
              <a:latin typeface="Roboto" panose="02000000000000000000"/>
            </a:endParaRPr>
          </a:p>
          <a:p>
            <a:endParaRPr lang="en-VN" sz="2000">
              <a:latin typeface="Roboto" panose="02000000000000000000"/>
            </a:endParaRPr>
          </a:p>
          <a:p>
            <a:endParaRPr lang="en-US" sz="2000" dirty="0">
              <a:latin typeface="Roboto" panose="02000000000000000000"/>
            </a:endParaRPr>
          </a:p>
          <a:p>
            <a:endParaRPr lang="en-US" dirty="0"/>
          </a:p>
        </p:txBody>
      </p:sp>
      <p:sp>
        <p:nvSpPr>
          <p:cNvPr id="5" name="Content Placeholder 1">
            <a:extLst>
              <a:ext uri="{FF2B5EF4-FFF2-40B4-BE49-F238E27FC236}">
                <a16:creationId xmlns:a16="http://schemas.microsoft.com/office/drawing/2014/main" id="{BB6DFDA4-16D1-0348-9BEC-A1A239FD9CF4}"/>
              </a:ext>
            </a:extLst>
          </p:cNvPr>
          <p:cNvSpPr txBox="1">
            <a:spLocks/>
          </p:cNvSpPr>
          <p:nvPr/>
        </p:nvSpPr>
        <p:spPr>
          <a:xfrm>
            <a:off x="838201" y="1828386"/>
            <a:ext cx="6443874" cy="440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7" name="Picture 6">
            <a:extLst>
              <a:ext uri="{FF2B5EF4-FFF2-40B4-BE49-F238E27FC236}">
                <a16:creationId xmlns:a16="http://schemas.microsoft.com/office/drawing/2014/main" id="{146C94EB-62DB-1D47-A454-F80CC84D3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402" y="1828387"/>
            <a:ext cx="4181075" cy="4238853"/>
          </a:xfrm>
          <a:prstGeom prst="rect">
            <a:avLst/>
          </a:prstGeom>
        </p:spPr>
      </p:pic>
      <p:cxnSp>
        <p:nvCxnSpPr>
          <p:cNvPr id="8" name="Straight Arrow Connector 7">
            <a:extLst>
              <a:ext uri="{FF2B5EF4-FFF2-40B4-BE49-F238E27FC236}">
                <a16:creationId xmlns:a16="http://schemas.microsoft.com/office/drawing/2014/main" id="{48AC6E0E-3EAE-6047-BAE2-63C55FC648CE}"/>
              </a:ext>
            </a:extLst>
          </p:cNvPr>
          <p:cNvCxnSpPr/>
          <p:nvPr/>
        </p:nvCxnSpPr>
        <p:spPr>
          <a:xfrm flipH="1" flipV="1">
            <a:off x="9187140" y="2484235"/>
            <a:ext cx="2279650" cy="1581150"/>
          </a:xfrm>
          <a:prstGeom prst="straightConnector1">
            <a:avLst/>
          </a:prstGeom>
          <a:ln w="34925">
            <a:solidFill>
              <a:srgbClr val="FF0000">
                <a:alpha val="97000"/>
              </a:srgbClr>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A0CFB60F-31E6-2248-8A76-CB09EEAF6497}"/>
              </a:ext>
            </a:extLst>
          </p:cNvPr>
          <p:cNvCxnSpPr/>
          <p:nvPr/>
        </p:nvCxnSpPr>
        <p:spPr>
          <a:xfrm>
            <a:off x="9403040" y="2391912"/>
            <a:ext cx="2292350" cy="1555900"/>
          </a:xfrm>
          <a:prstGeom prst="straightConnector1">
            <a:avLst/>
          </a:prstGeom>
          <a:ln w="34925">
            <a:solidFill>
              <a:srgbClr val="0070C0">
                <a:alpha val="97000"/>
              </a:srgbClr>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A5A55511-D1D8-2A47-B4FA-E94E1E0CB495}"/>
              </a:ext>
            </a:extLst>
          </p:cNvPr>
          <p:cNvCxnSpPr/>
          <p:nvPr/>
        </p:nvCxnSpPr>
        <p:spPr>
          <a:xfrm flipH="1">
            <a:off x="9282390" y="4192385"/>
            <a:ext cx="2286000" cy="685800"/>
          </a:xfrm>
          <a:prstGeom prst="straightConnector1">
            <a:avLst/>
          </a:prstGeom>
          <a:ln w="34925">
            <a:solidFill>
              <a:srgbClr val="FF0000">
                <a:alpha val="97000"/>
              </a:srgbClr>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6246357F-45CA-1244-BFCC-5C64A061D600}"/>
              </a:ext>
            </a:extLst>
          </p:cNvPr>
          <p:cNvCxnSpPr/>
          <p:nvPr/>
        </p:nvCxnSpPr>
        <p:spPr>
          <a:xfrm flipV="1">
            <a:off x="9485590" y="4395586"/>
            <a:ext cx="2209800" cy="635001"/>
          </a:xfrm>
          <a:prstGeom prst="straightConnector1">
            <a:avLst/>
          </a:prstGeom>
          <a:ln w="34925">
            <a:solidFill>
              <a:srgbClr val="3333FF">
                <a:alpha val="97000"/>
              </a:srgbClr>
            </a:solidFill>
            <a:prstDash val="sys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047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repeatCount="indefinite" fill="hold" nodeType="withEffect">
                                  <p:stCondLst>
                                    <p:cond delay="500"/>
                                  </p:stCondLst>
                                  <p:endCondLst>
                                    <p:cond evt="onNext" delay="0">
                                      <p:tgtEl>
                                        <p:sldTgt/>
                                      </p:tgtEl>
                                    </p:cond>
                                  </p:endCondLst>
                                  <p:childTnLst>
                                    <p:animEffect transition="out" filter="wipe(down)">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22" presetClass="exit" presetSubtype="8" repeatCount="indefinite" fill="hold" nodeType="withEffect">
                                  <p:stCondLst>
                                    <p:cond delay="500"/>
                                  </p:stCondLst>
                                  <p:endCondLst>
                                    <p:cond evt="onNext" delay="0">
                                      <p:tgtEl>
                                        <p:sldTgt/>
                                      </p:tgtEl>
                                    </p:cond>
                                  </p:endCondLst>
                                  <p:childTnLst>
                                    <p:animEffect transition="out" filter="wipe(left)">
                                      <p:cBhvr>
                                        <p:cTn id="9" dur="2000"/>
                                        <p:tgtEl>
                                          <p:spTgt spid="9"/>
                                        </p:tgtEl>
                                      </p:cBhvr>
                                    </p:animEffect>
                                    <p:set>
                                      <p:cBhvr>
                                        <p:cTn id="10" dur="1" fill="hold">
                                          <p:stCondLst>
                                            <p:cond delay="1999"/>
                                          </p:stCondLst>
                                        </p:cTn>
                                        <p:tgtEl>
                                          <p:spTgt spid="9"/>
                                        </p:tgtEl>
                                        <p:attrNameLst>
                                          <p:attrName>style.visibility</p:attrName>
                                        </p:attrNameLst>
                                      </p:cBhvr>
                                      <p:to>
                                        <p:strVal val="hidden"/>
                                      </p:to>
                                    </p:set>
                                  </p:childTnLst>
                                </p:cTn>
                              </p:par>
                              <p:par>
                                <p:cTn id="11" presetID="22" presetClass="exit" presetSubtype="1" repeatCount="indefinite" fill="hold" nodeType="withEffect">
                                  <p:stCondLst>
                                    <p:cond delay="500"/>
                                  </p:stCondLst>
                                  <p:endCondLst>
                                    <p:cond evt="onNext" delay="0">
                                      <p:tgtEl>
                                        <p:sldTgt/>
                                      </p:tgtEl>
                                    </p:cond>
                                  </p:endCondLst>
                                  <p:childTnLst>
                                    <p:animEffect transition="out" filter="wipe(up)">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22" presetClass="exit" presetSubtype="8" repeatCount="indefinite" fill="hold" nodeType="withEffect">
                                  <p:stCondLst>
                                    <p:cond delay="500"/>
                                  </p:stCondLst>
                                  <p:endCondLst>
                                    <p:cond evt="onNext" delay="0">
                                      <p:tgtEl>
                                        <p:sldTgt/>
                                      </p:tgtEl>
                                    </p:cond>
                                  </p:endCondLst>
                                  <p:childTnLst>
                                    <p:animEffect transition="out" filter="wipe(left)">
                                      <p:cBhvr>
                                        <p:cTn id="15" dur="2000"/>
                                        <p:tgtEl>
                                          <p:spTgt spid="11"/>
                                        </p:tgtEl>
                                      </p:cBhvr>
                                    </p:animEffect>
                                    <p:set>
                                      <p:cBhvr>
                                        <p:cTn id="16"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vi-VN" dirty="0"/>
              <a:t>2. Cơ sở lý luận</a:t>
            </a:r>
            <a:endParaRPr lang="en-VN" dirty="0"/>
          </a:p>
        </p:txBody>
      </p:sp>
      <p:pic>
        <p:nvPicPr>
          <p:cNvPr id="5" name="Content Placeholder 4" descr="Several small electronic components&#10;&#10;Description automatically generated">
            <a:extLst>
              <a:ext uri="{FF2B5EF4-FFF2-40B4-BE49-F238E27FC236}">
                <a16:creationId xmlns:a16="http://schemas.microsoft.com/office/drawing/2014/main" id="{3B380326-091B-323C-FE4A-E36A16AC380B}"/>
              </a:ext>
            </a:extLst>
          </p:cNvPr>
          <p:cNvPicPr>
            <a:picLocks noGrp="1" noChangeAspect="1"/>
          </p:cNvPicPr>
          <p:nvPr>
            <p:ph idx="1"/>
          </p:nvPr>
        </p:nvPicPr>
        <p:blipFill>
          <a:blip r:embed="rId2"/>
          <a:stretch>
            <a:fillRect/>
          </a:stretch>
        </p:blipFill>
        <p:spPr>
          <a:xfrm>
            <a:off x="299545" y="2085255"/>
            <a:ext cx="4397862" cy="2115099"/>
          </a:xfrm>
        </p:spPr>
      </p:pic>
      <p:sp>
        <p:nvSpPr>
          <p:cNvPr id="3" name="TextBox 2">
            <a:extLst>
              <a:ext uri="{FF2B5EF4-FFF2-40B4-BE49-F238E27FC236}">
                <a16:creationId xmlns:a16="http://schemas.microsoft.com/office/drawing/2014/main" id="{6C8B03D8-3EE9-DF41-9464-8FBFE3F97643}"/>
              </a:ext>
            </a:extLst>
          </p:cNvPr>
          <p:cNvSpPr txBox="1"/>
          <p:nvPr/>
        </p:nvSpPr>
        <p:spPr>
          <a:xfrm>
            <a:off x="1024758" y="1497724"/>
            <a:ext cx="9096703" cy="523220"/>
          </a:xfrm>
          <a:prstGeom prst="rect">
            <a:avLst/>
          </a:prstGeom>
          <a:noFill/>
        </p:spPr>
        <p:txBody>
          <a:bodyPr wrap="square" rtlCol="0">
            <a:spAutoFit/>
          </a:bodyPr>
          <a:lstStyle/>
          <a:p>
            <a:r>
              <a:rPr lang="en-US" sz="2800" dirty="0" err="1">
                <a:solidFill>
                  <a:srgbClr val="FF0000"/>
                </a:solidFill>
              </a:rPr>
              <a:t>Thiết</a:t>
            </a:r>
            <a:r>
              <a:rPr lang="en-US" sz="2800" dirty="0">
                <a:solidFill>
                  <a:srgbClr val="FF0000"/>
                </a:solidFill>
              </a:rPr>
              <a:t> </a:t>
            </a:r>
            <a:r>
              <a:rPr lang="en-US" sz="2800" dirty="0" err="1">
                <a:solidFill>
                  <a:srgbClr val="FF0000"/>
                </a:solidFill>
              </a:rPr>
              <a:t>kế</a:t>
            </a:r>
            <a:r>
              <a:rPr lang="en-US" sz="2800" dirty="0">
                <a:solidFill>
                  <a:srgbClr val="FF0000"/>
                </a:solidFill>
              </a:rPr>
              <a:t> </a:t>
            </a:r>
            <a:r>
              <a:rPr lang="en-US" sz="2800" dirty="0" err="1">
                <a:solidFill>
                  <a:srgbClr val="FF0000"/>
                </a:solidFill>
              </a:rPr>
              <a:t>phần</a:t>
            </a:r>
            <a:r>
              <a:rPr lang="en-US" sz="2800" dirty="0">
                <a:solidFill>
                  <a:srgbClr val="FF0000"/>
                </a:solidFill>
              </a:rPr>
              <a:t> </a:t>
            </a:r>
            <a:r>
              <a:rPr lang="en-US" sz="2800" dirty="0" err="1">
                <a:solidFill>
                  <a:srgbClr val="FF0000"/>
                </a:solidFill>
              </a:rPr>
              <a:t>cứng</a:t>
            </a:r>
            <a:r>
              <a:rPr lang="en-US" sz="2800" dirty="0">
                <a:solidFill>
                  <a:srgbClr val="FF0000"/>
                </a:solidFill>
              </a:rPr>
              <a:t>  </a:t>
            </a:r>
            <a:r>
              <a:rPr lang="en-US" sz="2800" dirty="0" err="1">
                <a:solidFill>
                  <a:srgbClr val="FF0000"/>
                </a:solidFill>
              </a:rPr>
              <a:t>và</a:t>
            </a:r>
            <a:r>
              <a:rPr lang="en-US" sz="2800" dirty="0">
                <a:solidFill>
                  <a:srgbClr val="FF0000"/>
                </a:solidFill>
              </a:rPr>
              <a:t> </a:t>
            </a:r>
            <a:r>
              <a:rPr lang="en-US" sz="2800" dirty="0" err="1">
                <a:solidFill>
                  <a:srgbClr val="FF0000"/>
                </a:solidFill>
              </a:rPr>
              <a:t>cấu</a:t>
            </a:r>
            <a:r>
              <a:rPr lang="en-US" sz="2800" dirty="0">
                <a:solidFill>
                  <a:srgbClr val="FF0000"/>
                </a:solidFill>
              </a:rPr>
              <a:t> </a:t>
            </a:r>
            <a:r>
              <a:rPr lang="en-US" sz="2800" dirty="0" err="1">
                <a:solidFill>
                  <a:srgbClr val="FF0000"/>
                </a:solidFill>
              </a:rPr>
              <a:t>hình</a:t>
            </a:r>
            <a:r>
              <a:rPr lang="en-US" sz="2800" dirty="0">
                <a:solidFill>
                  <a:srgbClr val="FF0000"/>
                </a:solidFill>
              </a:rPr>
              <a:t> </a:t>
            </a:r>
            <a:r>
              <a:rPr lang="en-US" sz="2800" dirty="0" err="1">
                <a:solidFill>
                  <a:srgbClr val="FF0000"/>
                </a:solidFill>
              </a:rPr>
              <a:t>của</a:t>
            </a:r>
            <a:r>
              <a:rPr lang="en-US" sz="2800" dirty="0">
                <a:solidFill>
                  <a:srgbClr val="FF0000"/>
                </a:solidFill>
              </a:rPr>
              <a:t> </a:t>
            </a:r>
            <a:r>
              <a:rPr lang="en-US" sz="2800" dirty="0" err="1">
                <a:solidFill>
                  <a:srgbClr val="FF0000"/>
                </a:solidFill>
              </a:rPr>
              <a:t>thiết</a:t>
            </a:r>
            <a:r>
              <a:rPr lang="en-US" sz="2800" dirty="0">
                <a:solidFill>
                  <a:srgbClr val="FF0000"/>
                </a:solidFill>
              </a:rPr>
              <a:t> </a:t>
            </a:r>
            <a:r>
              <a:rPr lang="en-US" sz="2800" dirty="0" err="1">
                <a:solidFill>
                  <a:srgbClr val="FF0000"/>
                </a:solidFill>
              </a:rPr>
              <a:t>bị</a:t>
            </a:r>
            <a:r>
              <a:rPr lang="en-US" sz="2800" dirty="0">
                <a:solidFill>
                  <a:srgbClr val="FF0000"/>
                </a:solidFill>
              </a:rPr>
              <a:t> </a:t>
            </a:r>
            <a:r>
              <a:rPr lang="en-US" sz="2800" dirty="0" err="1">
                <a:solidFill>
                  <a:srgbClr val="FF0000"/>
                </a:solidFill>
              </a:rPr>
              <a:t>đeo</a:t>
            </a:r>
            <a:r>
              <a:rPr lang="en-US" sz="2800" dirty="0">
                <a:solidFill>
                  <a:srgbClr val="FF0000"/>
                </a:solidFill>
              </a:rPr>
              <a:t> </a:t>
            </a:r>
            <a:r>
              <a:rPr lang="en-US" sz="2800" dirty="0" err="1">
                <a:solidFill>
                  <a:srgbClr val="FF0000"/>
                </a:solidFill>
              </a:rPr>
              <a:t>tay</a:t>
            </a:r>
            <a:endParaRPr lang="en-US" sz="2800" dirty="0">
              <a:solidFill>
                <a:srgbClr val="FF0000"/>
              </a:solidFill>
            </a:endParaRPr>
          </a:p>
        </p:txBody>
      </p:sp>
      <p:pic>
        <p:nvPicPr>
          <p:cNvPr id="6" name="Content Placeholder 4" descr="A diagram of a circuit board&#10;&#10;Description automatically generated">
            <a:extLst>
              <a:ext uri="{FF2B5EF4-FFF2-40B4-BE49-F238E27FC236}">
                <a16:creationId xmlns:a16="http://schemas.microsoft.com/office/drawing/2014/main" id="{E301CB03-37C0-C948-81B6-A467C48C7320}"/>
              </a:ext>
            </a:extLst>
          </p:cNvPr>
          <p:cNvPicPr>
            <a:picLocks noChangeAspect="1"/>
          </p:cNvPicPr>
          <p:nvPr/>
        </p:nvPicPr>
        <p:blipFill>
          <a:blip r:embed="rId3"/>
          <a:stretch>
            <a:fillRect/>
          </a:stretch>
        </p:blipFill>
        <p:spPr>
          <a:xfrm>
            <a:off x="4414346" y="3066679"/>
            <a:ext cx="4698124" cy="2267349"/>
          </a:xfrm>
          <a:prstGeom prst="rect">
            <a:avLst/>
          </a:prstGeom>
        </p:spPr>
      </p:pic>
      <p:pic>
        <p:nvPicPr>
          <p:cNvPr id="7" name="Content Placeholder 4" descr="A close up of a device&#10;&#10;Description automatically generated">
            <a:extLst>
              <a:ext uri="{FF2B5EF4-FFF2-40B4-BE49-F238E27FC236}">
                <a16:creationId xmlns:a16="http://schemas.microsoft.com/office/drawing/2014/main" id="{B03A4A62-0FE0-A843-9738-C2C08FF942FF}"/>
              </a:ext>
            </a:extLst>
          </p:cNvPr>
          <p:cNvPicPr>
            <a:picLocks noChangeAspect="1"/>
          </p:cNvPicPr>
          <p:nvPr/>
        </p:nvPicPr>
        <p:blipFill rotWithShape="1">
          <a:blip r:embed="rId4"/>
          <a:srcRect l="12248" r="22356"/>
          <a:stretch/>
        </p:blipFill>
        <p:spPr>
          <a:xfrm>
            <a:off x="8986347" y="4158337"/>
            <a:ext cx="3137338" cy="1805459"/>
          </a:xfrm>
          <a:prstGeom prst="rect">
            <a:avLst/>
          </a:prstGeom>
        </p:spPr>
      </p:pic>
      <p:sp>
        <p:nvSpPr>
          <p:cNvPr id="9" name="Bent-Up Arrow 8">
            <a:extLst>
              <a:ext uri="{FF2B5EF4-FFF2-40B4-BE49-F238E27FC236}">
                <a16:creationId xmlns:a16="http://schemas.microsoft.com/office/drawing/2014/main" id="{FD3AFF3B-EE9C-EE4E-86D9-41EFB6A6E73A}"/>
              </a:ext>
            </a:extLst>
          </p:cNvPr>
          <p:cNvSpPr/>
          <p:nvPr/>
        </p:nvSpPr>
        <p:spPr>
          <a:xfrm rot="10800000" flipH="1">
            <a:off x="4694773" y="2068241"/>
            <a:ext cx="1532601" cy="1045734"/>
          </a:xfrm>
          <a:prstGeom prst="bentUpArrow">
            <a:avLst>
              <a:gd name="adj1" fmla="val 35311"/>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Up Arrow 9">
            <a:extLst>
              <a:ext uri="{FF2B5EF4-FFF2-40B4-BE49-F238E27FC236}">
                <a16:creationId xmlns:a16="http://schemas.microsoft.com/office/drawing/2014/main" id="{DFB7BBC6-07D2-5F42-A3AB-2B2FABCB4A79}"/>
              </a:ext>
            </a:extLst>
          </p:cNvPr>
          <p:cNvSpPr/>
          <p:nvPr/>
        </p:nvSpPr>
        <p:spPr>
          <a:xfrm rot="10800000" flipH="1">
            <a:off x="9046061" y="3066679"/>
            <a:ext cx="1532601" cy="1045734"/>
          </a:xfrm>
          <a:prstGeom prst="bentUpArrow">
            <a:avLst>
              <a:gd name="adj1" fmla="val 35311"/>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49834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vi-VN" dirty="0"/>
              <a:t>2. Cơ sở lý luận</a:t>
            </a:r>
            <a:endParaRPr lang="en-VN" dirty="0"/>
          </a:p>
        </p:txBody>
      </p:sp>
      <p:pic>
        <p:nvPicPr>
          <p:cNvPr id="5" name="Content Placeholder 4" descr="A diagram of a computer application&#10;&#10;Description automatically generated with medium confidence">
            <a:extLst>
              <a:ext uri="{FF2B5EF4-FFF2-40B4-BE49-F238E27FC236}">
                <a16:creationId xmlns:a16="http://schemas.microsoft.com/office/drawing/2014/main" id="{A9A13DED-407A-5B66-6F82-B1D27DD07D0E}"/>
              </a:ext>
            </a:extLst>
          </p:cNvPr>
          <p:cNvPicPr>
            <a:picLocks noGrp="1" noChangeAspect="1"/>
          </p:cNvPicPr>
          <p:nvPr>
            <p:ph idx="1"/>
          </p:nvPr>
        </p:nvPicPr>
        <p:blipFill>
          <a:blip r:embed="rId2"/>
          <a:stretch>
            <a:fillRect/>
          </a:stretch>
        </p:blipFill>
        <p:spPr>
          <a:xfrm>
            <a:off x="934149" y="1369279"/>
            <a:ext cx="10119681" cy="4539907"/>
          </a:xfrm>
        </p:spPr>
      </p:pic>
    </p:spTree>
    <p:extLst>
      <p:ext uri="{BB962C8B-B14F-4D97-AF65-F5344CB8AC3E}">
        <p14:creationId xmlns:p14="http://schemas.microsoft.com/office/powerpoint/2010/main" val="31687674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D2D-BF5F-FFC2-A2D6-EC78B940937D}"/>
              </a:ext>
            </a:extLst>
          </p:cNvPr>
          <p:cNvSpPr>
            <a:spLocks noGrp="1"/>
          </p:cNvSpPr>
          <p:nvPr>
            <p:ph type="title"/>
          </p:nvPr>
        </p:nvSpPr>
        <p:spPr/>
        <p:txBody>
          <a:bodyPr/>
          <a:lstStyle/>
          <a:p>
            <a:r>
              <a:rPr lang="vi-VN" dirty="0"/>
              <a:t>2. Cơ sở lý luận</a:t>
            </a:r>
            <a:endParaRPr lang="en-VN" dirty="0"/>
          </a:p>
        </p:txBody>
      </p:sp>
      <p:pic>
        <p:nvPicPr>
          <p:cNvPr id="5" name="Content Placeholder 4" descr="A group of logos and symbols&#10;&#10;Description automatically generated">
            <a:extLst>
              <a:ext uri="{FF2B5EF4-FFF2-40B4-BE49-F238E27FC236}">
                <a16:creationId xmlns:a16="http://schemas.microsoft.com/office/drawing/2014/main" id="{ED6D3DD3-6938-4899-AC15-7CDD141CFFAD}"/>
              </a:ext>
            </a:extLst>
          </p:cNvPr>
          <p:cNvPicPr>
            <a:picLocks noGrp="1" noChangeAspect="1"/>
          </p:cNvPicPr>
          <p:nvPr>
            <p:ph idx="1"/>
          </p:nvPr>
        </p:nvPicPr>
        <p:blipFill>
          <a:blip r:embed="rId2"/>
          <a:stretch>
            <a:fillRect/>
          </a:stretch>
        </p:blipFill>
        <p:spPr>
          <a:xfrm>
            <a:off x="1171893" y="1918261"/>
            <a:ext cx="9690548" cy="4119938"/>
          </a:xfrm>
        </p:spPr>
      </p:pic>
      <p:sp>
        <p:nvSpPr>
          <p:cNvPr id="4" name="TextBox 3">
            <a:extLst>
              <a:ext uri="{FF2B5EF4-FFF2-40B4-BE49-F238E27FC236}">
                <a16:creationId xmlns:a16="http://schemas.microsoft.com/office/drawing/2014/main" id="{9E30164A-E279-994F-A4A1-ABBD96AF58D7}"/>
              </a:ext>
            </a:extLst>
          </p:cNvPr>
          <p:cNvSpPr txBox="1"/>
          <p:nvPr/>
        </p:nvSpPr>
        <p:spPr>
          <a:xfrm>
            <a:off x="1040524" y="1418895"/>
            <a:ext cx="9096703" cy="523220"/>
          </a:xfrm>
          <a:prstGeom prst="rect">
            <a:avLst/>
          </a:prstGeom>
          <a:noFill/>
        </p:spPr>
        <p:txBody>
          <a:bodyPr wrap="square" rtlCol="0">
            <a:spAutoFit/>
          </a:bodyPr>
          <a:lstStyle/>
          <a:p>
            <a:r>
              <a:rPr lang="en-US" sz="2800" dirty="0" err="1">
                <a:solidFill>
                  <a:srgbClr val="FF0000"/>
                </a:solidFill>
              </a:rPr>
              <a:t>Công</a:t>
            </a:r>
            <a:r>
              <a:rPr lang="en-US" sz="2800" dirty="0">
                <a:solidFill>
                  <a:srgbClr val="FF0000"/>
                </a:solidFill>
              </a:rPr>
              <a:t> </a:t>
            </a:r>
            <a:r>
              <a:rPr lang="en-US" sz="2800" dirty="0" err="1">
                <a:solidFill>
                  <a:srgbClr val="FF0000"/>
                </a:solidFill>
              </a:rPr>
              <a:t>nghệ</a:t>
            </a:r>
            <a:r>
              <a:rPr lang="en-US" sz="2800" dirty="0">
                <a:solidFill>
                  <a:srgbClr val="FF0000"/>
                </a:solidFill>
              </a:rPr>
              <a:t> </a:t>
            </a:r>
            <a:r>
              <a:rPr lang="en-US" sz="2800" dirty="0" err="1">
                <a:solidFill>
                  <a:srgbClr val="FF0000"/>
                </a:solidFill>
              </a:rPr>
              <a:t>hỗ</a:t>
            </a:r>
            <a:r>
              <a:rPr lang="en-US" sz="2800" dirty="0">
                <a:solidFill>
                  <a:srgbClr val="FF0000"/>
                </a:solidFill>
              </a:rPr>
              <a:t> </a:t>
            </a:r>
            <a:r>
              <a:rPr lang="en-US" sz="2800" dirty="0" err="1">
                <a:solidFill>
                  <a:srgbClr val="FF0000"/>
                </a:solidFill>
              </a:rPr>
              <a:t>trợ</a:t>
            </a:r>
            <a:r>
              <a:rPr lang="en-US" sz="2800" dirty="0">
                <a:solidFill>
                  <a:srgbClr val="FF0000"/>
                </a:solidFill>
              </a:rPr>
              <a:t> </a:t>
            </a:r>
            <a:r>
              <a:rPr lang="en-US" sz="2800" dirty="0" err="1">
                <a:solidFill>
                  <a:srgbClr val="FF0000"/>
                </a:solidFill>
              </a:rPr>
              <a:t>hệ</a:t>
            </a:r>
            <a:r>
              <a:rPr lang="en-US" sz="2800" dirty="0">
                <a:solidFill>
                  <a:srgbClr val="FF0000"/>
                </a:solidFill>
              </a:rPr>
              <a:t> </a:t>
            </a:r>
            <a:r>
              <a:rPr lang="en-US" sz="2800" dirty="0" err="1">
                <a:solidFill>
                  <a:srgbClr val="FF0000"/>
                </a:solidFill>
              </a:rPr>
              <a:t>thống</a:t>
            </a:r>
            <a:r>
              <a:rPr lang="en-US" sz="2800" dirty="0">
                <a:solidFill>
                  <a:srgbClr val="FF0000"/>
                </a:solidFill>
              </a:rPr>
              <a:t> </a:t>
            </a:r>
            <a:r>
              <a:rPr lang="en-US" sz="2800" dirty="0" err="1">
                <a:solidFill>
                  <a:srgbClr val="FF0000"/>
                </a:solidFill>
              </a:rPr>
              <a:t>MediHearth</a:t>
            </a:r>
            <a:endParaRPr lang="en-US" sz="2800" dirty="0">
              <a:solidFill>
                <a:srgbClr val="FF0000"/>
              </a:solidFill>
            </a:endParaRPr>
          </a:p>
        </p:txBody>
      </p:sp>
    </p:spTree>
    <p:extLst>
      <p:ext uri="{BB962C8B-B14F-4D97-AF65-F5344CB8AC3E}">
        <p14:creationId xmlns:p14="http://schemas.microsoft.com/office/powerpoint/2010/main" val="416013634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2030</TotalTime>
  <Words>818</Words>
  <Application>Microsoft Macintosh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ArialMT</vt:lpstr>
      <vt:lpstr>Calibri</vt:lpstr>
      <vt:lpstr>Roboto</vt:lpstr>
      <vt:lpstr>Office Theme</vt:lpstr>
      <vt:lpstr>MEDIHEARTH: GIẢI PHÁP CHĂM SÓC SỨC KHỎE THÔNG MINH CHO BỆNH NHÂN TIM MẠCH DỰA TRÊN CÔNG NGHỆ INTERNET VẠN VẬT  TÔN LONG PHƯỚC, ĐINH QUANG HUY, NGUYỄN THÀNH LUÂN</vt:lpstr>
      <vt:lpstr>NỘI DUNG</vt:lpstr>
      <vt:lpstr>1. Giới thiệu tổng quan</vt:lpstr>
      <vt:lpstr>1. Giới thiệu tổng quan</vt:lpstr>
      <vt:lpstr>1. Giới thiệu tổng quan</vt:lpstr>
      <vt:lpstr>1. Giới thiệu tổng quan</vt:lpstr>
      <vt:lpstr>2. Cơ sở lý luận</vt:lpstr>
      <vt:lpstr>2. Cơ sở lý luận</vt:lpstr>
      <vt:lpstr>2. Cơ sở lý luận</vt:lpstr>
      <vt:lpstr>2. Cơ sở lý luận</vt:lpstr>
      <vt:lpstr>3. Phân tích và thiết kế</vt:lpstr>
      <vt:lpstr>3. Phân tích và thiết kế</vt:lpstr>
      <vt:lpstr>4. Kết Quả</vt:lpstr>
      <vt:lpstr>4. Kết Quả</vt:lpstr>
      <vt:lpstr>4. Kết Quả</vt:lpstr>
      <vt:lpstr>4. Kết Quả</vt:lpstr>
      <vt:lpstr>5. Kết Luận và đề xuất</vt:lpstr>
      <vt:lpstr>5. Kết Luận và đề xuất</vt:lpstr>
      <vt:lpstr>Xin chân thành cảm ơn!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Huynh Phu Vinh</dc:creator>
  <cp:lastModifiedBy>Microsoft Office User</cp:lastModifiedBy>
  <cp:revision>77</cp:revision>
  <dcterms:created xsi:type="dcterms:W3CDTF">2023-10-25T09:52:24Z</dcterms:created>
  <dcterms:modified xsi:type="dcterms:W3CDTF">2023-11-15T13:24:02Z</dcterms:modified>
</cp:coreProperties>
</file>